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3"/>
  </p:notesMasterIdLst>
  <p:handoutMasterIdLst>
    <p:handoutMasterId r:id="rId54"/>
  </p:handoutMasterIdLst>
  <p:sldIdLst>
    <p:sldId id="335" r:id="rId5"/>
    <p:sldId id="336" r:id="rId6"/>
    <p:sldId id="348" r:id="rId7"/>
    <p:sldId id="349" r:id="rId8"/>
    <p:sldId id="337" r:id="rId9"/>
    <p:sldId id="350" r:id="rId10"/>
    <p:sldId id="351" r:id="rId11"/>
    <p:sldId id="352" r:id="rId12"/>
    <p:sldId id="353" r:id="rId13"/>
    <p:sldId id="354" r:id="rId14"/>
    <p:sldId id="355" r:id="rId15"/>
    <p:sldId id="356" r:id="rId16"/>
    <p:sldId id="357" r:id="rId17"/>
    <p:sldId id="358" r:id="rId18"/>
    <p:sldId id="359" r:id="rId19"/>
    <p:sldId id="360" r:id="rId20"/>
    <p:sldId id="338" r:id="rId21"/>
    <p:sldId id="361" r:id="rId22"/>
    <p:sldId id="362" r:id="rId23"/>
    <p:sldId id="363" r:id="rId24"/>
    <p:sldId id="389" r:id="rId25"/>
    <p:sldId id="390" r:id="rId26"/>
    <p:sldId id="365" r:id="rId27"/>
    <p:sldId id="366" r:id="rId28"/>
    <p:sldId id="367" r:id="rId29"/>
    <p:sldId id="368" r:id="rId30"/>
    <p:sldId id="369" r:id="rId31"/>
    <p:sldId id="370" r:id="rId32"/>
    <p:sldId id="371" r:id="rId33"/>
    <p:sldId id="372" r:id="rId34"/>
    <p:sldId id="373" r:id="rId35"/>
    <p:sldId id="375" r:id="rId36"/>
    <p:sldId id="376" r:id="rId37"/>
    <p:sldId id="377" r:id="rId38"/>
    <p:sldId id="378" r:id="rId39"/>
    <p:sldId id="379" r:id="rId40"/>
    <p:sldId id="380" r:id="rId41"/>
    <p:sldId id="340" r:id="rId42"/>
    <p:sldId id="381" r:id="rId43"/>
    <p:sldId id="391" r:id="rId44"/>
    <p:sldId id="383" r:id="rId45"/>
    <p:sldId id="382" r:id="rId46"/>
    <p:sldId id="384" r:id="rId47"/>
    <p:sldId id="385" r:id="rId48"/>
    <p:sldId id="386" r:id="rId49"/>
    <p:sldId id="387" r:id="rId50"/>
    <p:sldId id="388" r:id="rId51"/>
    <p:sldId id="34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09"/>
    <a:srgbClr val="007635"/>
    <a:srgbClr val="1F77B4"/>
    <a:srgbClr val="663300"/>
    <a:srgbClr val="99FF99"/>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8" autoAdjust="0"/>
    <p:restoredTop sz="80751" autoAdjust="0"/>
  </p:normalViewPr>
  <p:slideViewPr>
    <p:cSldViewPr snapToGrid="0">
      <p:cViewPr varScale="1">
        <p:scale>
          <a:sx n="89" d="100"/>
          <a:sy n="89" d="100"/>
        </p:scale>
        <p:origin x="1260" y="90"/>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209EF-B554-45D1-B0E4-BF8A084E4394}" type="doc">
      <dgm:prSet loTypeId="urn:microsoft.com/office/officeart/2005/8/layout/process5" loCatId="process" qsTypeId="urn:microsoft.com/office/officeart/2005/8/quickstyle/simple5" qsCatId="simple" csTypeId="urn:microsoft.com/office/officeart/2005/8/colors/colorful1" csCatId="colorful" phldr="1"/>
      <dgm:spPr/>
    </dgm:pt>
    <dgm:pt modelId="{386E57C5-21FF-4A13-8C99-989EA9B0D5EC}">
      <dgm:prSet phldrT="[Text]" custT="1"/>
      <dgm:spPr/>
      <dgm:t>
        <a:bodyPr/>
        <a:lstStyle/>
        <a:p>
          <a:r>
            <a:rPr lang="en-US" sz="1100" b="1" dirty="0">
              <a:solidFill>
                <a:schemeClr val="tx1"/>
              </a:solidFill>
            </a:rPr>
            <a:t>Requesting SpaceX API Contents</a:t>
          </a:r>
        </a:p>
      </dgm:t>
    </dgm:pt>
    <dgm:pt modelId="{A6B20ECC-1365-4397-9C84-1DBF3CE66793}" type="parTrans" cxnId="{C4C8B0D8-17E4-4E74-85D4-67DAE88534FB}">
      <dgm:prSet/>
      <dgm:spPr/>
      <dgm:t>
        <a:bodyPr/>
        <a:lstStyle/>
        <a:p>
          <a:endParaRPr lang="en-US"/>
        </a:p>
      </dgm:t>
    </dgm:pt>
    <dgm:pt modelId="{16B7F0A9-F690-4473-91A2-F6D6AA952251}" type="sibTrans" cxnId="{C4C8B0D8-17E4-4E74-85D4-67DAE88534FB}">
      <dgm:prSet/>
      <dgm:spPr/>
      <dgm:t>
        <a:bodyPr/>
        <a:lstStyle/>
        <a:p>
          <a:endParaRPr lang="en-US"/>
        </a:p>
      </dgm:t>
    </dgm:pt>
    <dgm:pt modelId="{019236D6-00B7-41A1-A663-B2207B08C264}">
      <dgm:prSet phldrT="[Text]" custT="1"/>
      <dgm:spPr/>
      <dgm:t>
        <a:bodyPr/>
        <a:lstStyle/>
        <a:p>
          <a:r>
            <a:rPr lang="en-US" sz="1100" b="1" dirty="0">
              <a:solidFill>
                <a:schemeClr val="tx1"/>
              </a:solidFill>
            </a:rPr>
            <a:t>Convert API contents into JSON Format</a:t>
          </a:r>
        </a:p>
      </dgm:t>
    </dgm:pt>
    <dgm:pt modelId="{AC23246F-C0DB-4186-A07B-CF6D521ACDC9}" type="parTrans" cxnId="{038BF2BB-3001-46C7-90EA-0BF749B479B5}">
      <dgm:prSet/>
      <dgm:spPr/>
      <dgm:t>
        <a:bodyPr/>
        <a:lstStyle/>
        <a:p>
          <a:endParaRPr lang="en-US"/>
        </a:p>
      </dgm:t>
    </dgm:pt>
    <dgm:pt modelId="{C69BF24A-751A-477D-BD82-A48F1E6BEE30}" type="sibTrans" cxnId="{038BF2BB-3001-46C7-90EA-0BF749B479B5}">
      <dgm:prSet/>
      <dgm:spPr/>
      <dgm:t>
        <a:bodyPr/>
        <a:lstStyle/>
        <a:p>
          <a:endParaRPr lang="en-US"/>
        </a:p>
      </dgm:t>
    </dgm:pt>
    <dgm:pt modelId="{EB9CC5B5-212E-4826-923D-A43049E470A5}">
      <dgm:prSet phldrT="[Text]" custT="1"/>
      <dgm:spPr/>
      <dgm:t>
        <a:bodyPr/>
        <a:lstStyle/>
        <a:p>
          <a:r>
            <a:rPr lang="en-US" sz="1100" b="1" dirty="0">
              <a:solidFill>
                <a:schemeClr val="tx1"/>
              </a:solidFill>
            </a:rPr>
            <a:t>Json_normalize into pandas DataFrame</a:t>
          </a:r>
        </a:p>
      </dgm:t>
    </dgm:pt>
    <dgm:pt modelId="{7E0D0BB3-21AA-4F00-A852-3E4A4705490F}" type="parTrans" cxnId="{EBADEA65-D9FC-4DFE-8DBA-5AE999CF8AC0}">
      <dgm:prSet/>
      <dgm:spPr/>
      <dgm:t>
        <a:bodyPr/>
        <a:lstStyle/>
        <a:p>
          <a:endParaRPr lang="en-US"/>
        </a:p>
      </dgm:t>
    </dgm:pt>
    <dgm:pt modelId="{44A1DE85-195F-4BD9-A354-C679B47229D7}" type="sibTrans" cxnId="{EBADEA65-D9FC-4DFE-8DBA-5AE999CF8AC0}">
      <dgm:prSet/>
      <dgm:spPr/>
      <dgm:t>
        <a:bodyPr/>
        <a:lstStyle/>
        <a:p>
          <a:endParaRPr lang="en-US"/>
        </a:p>
      </dgm:t>
    </dgm:pt>
    <dgm:pt modelId="{41FA66F9-EE07-46C2-AB3A-2B0A6111BCC0}">
      <dgm:prSet phldrT="[Text]" custT="1"/>
      <dgm:spPr/>
      <dgm:t>
        <a:bodyPr/>
        <a:lstStyle/>
        <a:p>
          <a:r>
            <a:rPr lang="en-US" sz="1100" b="1" dirty="0">
              <a:solidFill>
                <a:schemeClr val="tx1"/>
              </a:solidFill>
            </a:rPr>
            <a:t>Filtering relevant data features for DataFrame</a:t>
          </a:r>
        </a:p>
      </dgm:t>
    </dgm:pt>
    <dgm:pt modelId="{57124040-3CA2-466B-BB25-54E29F1C4B95}" type="parTrans" cxnId="{6EB4D6DD-9ACA-4394-B3B1-AFD043470C9D}">
      <dgm:prSet/>
      <dgm:spPr/>
      <dgm:t>
        <a:bodyPr/>
        <a:lstStyle/>
        <a:p>
          <a:endParaRPr lang="en-US"/>
        </a:p>
      </dgm:t>
    </dgm:pt>
    <dgm:pt modelId="{9DEF1585-7155-4B16-9813-9356070F9B7D}" type="sibTrans" cxnId="{6EB4D6DD-9ACA-4394-B3B1-AFD043470C9D}">
      <dgm:prSet/>
      <dgm:spPr/>
      <dgm:t>
        <a:bodyPr/>
        <a:lstStyle/>
        <a:p>
          <a:endParaRPr lang="en-US"/>
        </a:p>
      </dgm:t>
    </dgm:pt>
    <dgm:pt modelId="{80DAEBD5-2B4A-49C7-AAB3-5C4A21BD1579}">
      <dgm:prSet phldrT="[Text]" custT="1"/>
      <dgm:spPr/>
      <dgm:t>
        <a:bodyPr/>
        <a:lstStyle/>
        <a:p>
          <a:r>
            <a:rPr lang="en-US" sz="1100" b="1" dirty="0">
              <a:solidFill>
                <a:schemeClr val="tx1"/>
              </a:solidFill>
            </a:rPr>
            <a:t>Converting data types to relevant respective data types</a:t>
          </a:r>
        </a:p>
      </dgm:t>
    </dgm:pt>
    <dgm:pt modelId="{E5D734D6-F5B0-42A8-ADD1-80DABE628C1E}" type="parTrans" cxnId="{103682C0-CBF7-4B15-B935-9D6E1C812B83}">
      <dgm:prSet/>
      <dgm:spPr/>
      <dgm:t>
        <a:bodyPr/>
        <a:lstStyle/>
        <a:p>
          <a:endParaRPr lang="en-US"/>
        </a:p>
      </dgm:t>
    </dgm:pt>
    <dgm:pt modelId="{5551A755-10AC-4344-AF04-1F98875D1C4E}" type="sibTrans" cxnId="{103682C0-CBF7-4B15-B935-9D6E1C812B83}">
      <dgm:prSet/>
      <dgm:spPr/>
      <dgm:t>
        <a:bodyPr/>
        <a:lstStyle/>
        <a:p>
          <a:endParaRPr lang="en-US"/>
        </a:p>
      </dgm:t>
    </dgm:pt>
    <dgm:pt modelId="{8471F499-C965-492F-8763-176302956B9F}">
      <dgm:prSet phldrT="[Text]" custT="1"/>
      <dgm:spPr>
        <a:solidFill>
          <a:srgbClr val="99FF99"/>
        </a:solidFill>
      </dgm:spPr>
      <dgm:t>
        <a:bodyPr/>
        <a:lstStyle/>
        <a:p>
          <a:r>
            <a:rPr lang="en-US" sz="1100" b="1" dirty="0">
              <a:solidFill>
                <a:schemeClr val="tx1"/>
              </a:solidFill>
            </a:rPr>
            <a:t>Constructing dataset with dictionary of relevant data</a:t>
          </a:r>
        </a:p>
      </dgm:t>
    </dgm:pt>
    <dgm:pt modelId="{54B7D91B-75AF-4528-AD96-F192AE80E9B3}" type="parTrans" cxnId="{91F91BE7-BF89-4126-BE07-90E1E0FB25EB}">
      <dgm:prSet/>
      <dgm:spPr/>
      <dgm:t>
        <a:bodyPr/>
        <a:lstStyle/>
        <a:p>
          <a:endParaRPr lang="en-US"/>
        </a:p>
      </dgm:t>
    </dgm:pt>
    <dgm:pt modelId="{581F0544-3405-4762-82F3-958BECCEA2E9}" type="sibTrans" cxnId="{91F91BE7-BF89-4126-BE07-90E1E0FB25EB}">
      <dgm:prSet/>
      <dgm:spPr/>
      <dgm:t>
        <a:bodyPr/>
        <a:lstStyle/>
        <a:p>
          <a:endParaRPr lang="en-US"/>
        </a:p>
      </dgm:t>
    </dgm:pt>
    <dgm:pt modelId="{6F10523B-6A7B-4DDB-98D3-4AC239D7854E}">
      <dgm:prSet phldrT="[Text]" custT="1"/>
      <dgm:spPr/>
      <dgm:t>
        <a:bodyPr/>
        <a:lstStyle/>
        <a:p>
          <a:r>
            <a:rPr lang="en-US" sz="1100" b="1" dirty="0">
              <a:solidFill>
                <a:schemeClr val="tx1"/>
              </a:solidFill>
            </a:rPr>
            <a:t>Casting dictionary into DataFrame</a:t>
          </a:r>
        </a:p>
      </dgm:t>
    </dgm:pt>
    <dgm:pt modelId="{16BF9DD3-0BDD-4A0C-B126-BA5954A7BDBF}" type="parTrans" cxnId="{3DCC20ED-307E-48F1-9B09-EF38FE958EE0}">
      <dgm:prSet/>
      <dgm:spPr/>
      <dgm:t>
        <a:bodyPr/>
        <a:lstStyle/>
        <a:p>
          <a:endParaRPr lang="en-US"/>
        </a:p>
      </dgm:t>
    </dgm:pt>
    <dgm:pt modelId="{C1808926-61D8-4151-9AA4-D5F51A2AEA45}" type="sibTrans" cxnId="{3DCC20ED-307E-48F1-9B09-EF38FE958EE0}">
      <dgm:prSet/>
      <dgm:spPr/>
      <dgm:t>
        <a:bodyPr/>
        <a:lstStyle/>
        <a:p>
          <a:endParaRPr lang="en-US"/>
        </a:p>
      </dgm:t>
    </dgm:pt>
    <dgm:pt modelId="{556DE0C0-E038-422C-AE56-A6A14439D8A6}">
      <dgm:prSet phldrT="[Text]" custT="1"/>
      <dgm:spPr/>
      <dgm:t>
        <a:bodyPr/>
        <a:lstStyle/>
        <a:p>
          <a:r>
            <a:rPr lang="en-US" sz="1100" b="1" dirty="0">
              <a:solidFill>
                <a:schemeClr val="tx1"/>
              </a:solidFill>
            </a:rPr>
            <a:t>Filtering data for Falcon 9 Rocket Launches only</a:t>
          </a:r>
        </a:p>
      </dgm:t>
    </dgm:pt>
    <dgm:pt modelId="{0E0D19B1-340E-4C2E-9915-0F5930790A1F}" type="parTrans" cxnId="{B2A818CC-8EE1-4E4C-BA81-BE7366D1D6D7}">
      <dgm:prSet/>
      <dgm:spPr/>
      <dgm:t>
        <a:bodyPr/>
        <a:lstStyle/>
        <a:p>
          <a:endParaRPr lang="en-US"/>
        </a:p>
      </dgm:t>
    </dgm:pt>
    <dgm:pt modelId="{71676247-E03D-4D74-BB47-D8D649AB9900}" type="sibTrans" cxnId="{B2A818CC-8EE1-4E4C-BA81-BE7366D1D6D7}">
      <dgm:prSet/>
      <dgm:spPr/>
      <dgm:t>
        <a:bodyPr/>
        <a:lstStyle/>
        <a:p>
          <a:endParaRPr lang="en-US"/>
        </a:p>
      </dgm:t>
    </dgm:pt>
    <dgm:pt modelId="{180C37EC-144E-41D9-9AFD-171CC58E0331}">
      <dgm:prSet phldrT="[Text]" custT="1"/>
      <dgm:spPr/>
      <dgm:t>
        <a:bodyPr/>
        <a:lstStyle/>
        <a:p>
          <a:r>
            <a:rPr lang="en-US" sz="1100" b="1" dirty="0">
              <a:solidFill>
                <a:schemeClr val="tx1"/>
              </a:solidFill>
            </a:rPr>
            <a:t>Replaced missing values from Payload Mass with Mean value</a:t>
          </a:r>
        </a:p>
      </dgm:t>
    </dgm:pt>
    <dgm:pt modelId="{F34015DD-47D7-46AB-8A26-EF6899EC180A}" type="parTrans" cxnId="{294504A8-D781-4CD2-ADF3-88B6EA50D922}">
      <dgm:prSet/>
      <dgm:spPr/>
      <dgm:t>
        <a:bodyPr/>
        <a:lstStyle/>
        <a:p>
          <a:endParaRPr lang="en-US"/>
        </a:p>
      </dgm:t>
    </dgm:pt>
    <dgm:pt modelId="{19A4F4D3-2FBE-4487-861B-E08D31962E49}" type="sibTrans" cxnId="{294504A8-D781-4CD2-ADF3-88B6EA50D922}">
      <dgm:prSet/>
      <dgm:spPr/>
      <dgm:t>
        <a:bodyPr/>
        <a:lstStyle/>
        <a:p>
          <a:endParaRPr lang="en-US"/>
        </a:p>
      </dgm:t>
    </dgm:pt>
    <dgm:pt modelId="{122B56D3-D25B-4670-8729-A2C336617C8E}" type="pres">
      <dgm:prSet presAssocID="{562209EF-B554-45D1-B0E4-BF8A084E4394}" presName="diagram" presStyleCnt="0">
        <dgm:presLayoutVars>
          <dgm:dir/>
          <dgm:resizeHandles val="exact"/>
        </dgm:presLayoutVars>
      </dgm:prSet>
      <dgm:spPr/>
    </dgm:pt>
    <dgm:pt modelId="{5D2AF644-3ABF-4394-9223-B9CEE81796CB}" type="pres">
      <dgm:prSet presAssocID="{386E57C5-21FF-4A13-8C99-989EA9B0D5EC}" presName="node" presStyleLbl="node1" presStyleIdx="0" presStyleCnt="9">
        <dgm:presLayoutVars>
          <dgm:bulletEnabled val="1"/>
        </dgm:presLayoutVars>
      </dgm:prSet>
      <dgm:spPr/>
    </dgm:pt>
    <dgm:pt modelId="{B6EDAE7E-2FFA-429D-BEB1-10409A0EAC69}" type="pres">
      <dgm:prSet presAssocID="{16B7F0A9-F690-4473-91A2-F6D6AA952251}" presName="sibTrans" presStyleLbl="sibTrans2D1" presStyleIdx="0" presStyleCnt="8"/>
      <dgm:spPr/>
    </dgm:pt>
    <dgm:pt modelId="{7ED01336-5FFD-4061-BBE0-2B8BE6636363}" type="pres">
      <dgm:prSet presAssocID="{16B7F0A9-F690-4473-91A2-F6D6AA952251}" presName="connectorText" presStyleLbl="sibTrans2D1" presStyleIdx="0" presStyleCnt="8"/>
      <dgm:spPr/>
    </dgm:pt>
    <dgm:pt modelId="{F3A79ED4-96BA-490E-98E4-38AA964D5215}" type="pres">
      <dgm:prSet presAssocID="{019236D6-00B7-41A1-A663-B2207B08C264}" presName="node" presStyleLbl="node1" presStyleIdx="1" presStyleCnt="9">
        <dgm:presLayoutVars>
          <dgm:bulletEnabled val="1"/>
        </dgm:presLayoutVars>
      </dgm:prSet>
      <dgm:spPr/>
    </dgm:pt>
    <dgm:pt modelId="{C403765E-23DC-4229-A5CF-A1791F8F0EF8}" type="pres">
      <dgm:prSet presAssocID="{C69BF24A-751A-477D-BD82-A48F1E6BEE30}" presName="sibTrans" presStyleLbl="sibTrans2D1" presStyleIdx="1" presStyleCnt="8"/>
      <dgm:spPr/>
    </dgm:pt>
    <dgm:pt modelId="{AE56DBCE-3546-4798-8A58-07A9D6F8354E}" type="pres">
      <dgm:prSet presAssocID="{C69BF24A-751A-477D-BD82-A48F1E6BEE30}" presName="connectorText" presStyleLbl="sibTrans2D1" presStyleIdx="1" presStyleCnt="8"/>
      <dgm:spPr/>
    </dgm:pt>
    <dgm:pt modelId="{CC98C1F6-398C-41A8-BB52-B7E3980FA1E1}" type="pres">
      <dgm:prSet presAssocID="{EB9CC5B5-212E-4826-923D-A43049E470A5}" presName="node" presStyleLbl="node1" presStyleIdx="2" presStyleCnt="9">
        <dgm:presLayoutVars>
          <dgm:bulletEnabled val="1"/>
        </dgm:presLayoutVars>
      </dgm:prSet>
      <dgm:spPr/>
    </dgm:pt>
    <dgm:pt modelId="{118B4A05-2B87-400D-A3F2-3454D144B612}" type="pres">
      <dgm:prSet presAssocID="{44A1DE85-195F-4BD9-A354-C679B47229D7}" presName="sibTrans" presStyleLbl="sibTrans2D1" presStyleIdx="2" presStyleCnt="8"/>
      <dgm:spPr/>
    </dgm:pt>
    <dgm:pt modelId="{86BA63A4-A88D-46B8-9620-019AD666D3CE}" type="pres">
      <dgm:prSet presAssocID="{44A1DE85-195F-4BD9-A354-C679B47229D7}" presName="connectorText" presStyleLbl="sibTrans2D1" presStyleIdx="2" presStyleCnt="8"/>
      <dgm:spPr/>
    </dgm:pt>
    <dgm:pt modelId="{877AAD2F-FC59-40F2-91BD-B5FC6ECECBCF}" type="pres">
      <dgm:prSet presAssocID="{41FA66F9-EE07-46C2-AB3A-2B0A6111BCC0}" presName="node" presStyleLbl="node1" presStyleIdx="3" presStyleCnt="9">
        <dgm:presLayoutVars>
          <dgm:bulletEnabled val="1"/>
        </dgm:presLayoutVars>
      </dgm:prSet>
      <dgm:spPr/>
    </dgm:pt>
    <dgm:pt modelId="{92408C94-AD4D-4603-8DCB-D10E290747C4}" type="pres">
      <dgm:prSet presAssocID="{9DEF1585-7155-4B16-9813-9356070F9B7D}" presName="sibTrans" presStyleLbl="sibTrans2D1" presStyleIdx="3" presStyleCnt="8"/>
      <dgm:spPr/>
    </dgm:pt>
    <dgm:pt modelId="{CCAE594E-AB69-4403-BB95-24EE9CE5AAF6}" type="pres">
      <dgm:prSet presAssocID="{9DEF1585-7155-4B16-9813-9356070F9B7D}" presName="connectorText" presStyleLbl="sibTrans2D1" presStyleIdx="3" presStyleCnt="8"/>
      <dgm:spPr/>
    </dgm:pt>
    <dgm:pt modelId="{F57862B1-6050-433E-AD6F-2B8F44A873D5}" type="pres">
      <dgm:prSet presAssocID="{80DAEBD5-2B4A-49C7-AAB3-5C4A21BD1579}" presName="node" presStyleLbl="node1" presStyleIdx="4" presStyleCnt="9">
        <dgm:presLayoutVars>
          <dgm:bulletEnabled val="1"/>
        </dgm:presLayoutVars>
      </dgm:prSet>
      <dgm:spPr/>
    </dgm:pt>
    <dgm:pt modelId="{D634552C-6F22-4495-8FB3-6572E71F9ECB}" type="pres">
      <dgm:prSet presAssocID="{5551A755-10AC-4344-AF04-1F98875D1C4E}" presName="sibTrans" presStyleLbl="sibTrans2D1" presStyleIdx="4" presStyleCnt="8"/>
      <dgm:spPr/>
    </dgm:pt>
    <dgm:pt modelId="{E05F9BD6-D8DD-4737-9F55-9EC23B3DC85A}" type="pres">
      <dgm:prSet presAssocID="{5551A755-10AC-4344-AF04-1F98875D1C4E}" presName="connectorText" presStyleLbl="sibTrans2D1" presStyleIdx="4" presStyleCnt="8"/>
      <dgm:spPr/>
    </dgm:pt>
    <dgm:pt modelId="{1F31032C-0214-4B42-94C0-0D6630B7422C}" type="pres">
      <dgm:prSet presAssocID="{8471F499-C965-492F-8763-176302956B9F}" presName="node" presStyleLbl="node1" presStyleIdx="5" presStyleCnt="9">
        <dgm:presLayoutVars>
          <dgm:bulletEnabled val="1"/>
        </dgm:presLayoutVars>
      </dgm:prSet>
      <dgm:spPr/>
    </dgm:pt>
    <dgm:pt modelId="{E3BE9A69-0AF2-46C2-A9FA-1439D5A03089}" type="pres">
      <dgm:prSet presAssocID="{581F0544-3405-4762-82F3-958BECCEA2E9}" presName="sibTrans" presStyleLbl="sibTrans2D1" presStyleIdx="5" presStyleCnt="8"/>
      <dgm:spPr/>
    </dgm:pt>
    <dgm:pt modelId="{96A534F9-04BF-4039-B935-B625A6880E26}" type="pres">
      <dgm:prSet presAssocID="{581F0544-3405-4762-82F3-958BECCEA2E9}" presName="connectorText" presStyleLbl="sibTrans2D1" presStyleIdx="5" presStyleCnt="8"/>
      <dgm:spPr/>
    </dgm:pt>
    <dgm:pt modelId="{37CC6B7C-E459-4221-8FEA-CCE72FC7B0CD}" type="pres">
      <dgm:prSet presAssocID="{6F10523B-6A7B-4DDB-98D3-4AC239D7854E}" presName="node" presStyleLbl="node1" presStyleIdx="6" presStyleCnt="9">
        <dgm:presLayoutVars>
          <dgm:bulletEnabled val="1"/>
        </dgm:presLayoutVars>
      </dgm:prSet>
      <dgm:spPr/>
    </dgm:pt>
    <dgm:pt modelId="{22272C61-BFDD-45C6-8C49-EE5C2BA78A36}" type="pres">
      <dgm:prSet presAssocID="{C1808926-61D8-4151-9AA4-D5F51A2AEA45}" presName="sibTrans" presStyleLbl="sibTrans2D1" presStyleIdx="6" presStyleCnt="8"/>
      <dgm:spPr/>
    </dgm:pt>
    <dgm:pt modelId="{590AF10D-C38F-4686-B140-F77AFF5A2F53}" type="pres">
      <dgm:prSet presAssocID="{C1808926-61D8-4151-9AA4-D5F51A2AEA45}" presName="connectorText" presStyleLbl="sibTrans2D1" presStyleIdx="6" presStyleCnt="8"/>
      <dgm:spPr/>
    </dgm:pt>
    <dgm:pt modelId="{9AB858E0-3245-4732-B4DF-0853EA70C4FC}" type="pres">
      <dgm:prSet presAssocID="{556DE0C0-E038-422C-AE56-A6A14439D8A6}" presName="node" presStyleLbl="node1" presStyleIdx="7" presStyleCnt="9">
        <dgm:presLayoutVars>
          <dgm:bulletEnabled val="1"/>
        </dgm:presLayoutVars>
      </dgm:prSet>
      <dgm:spPr/>
    </dgm:pt>
    <dgm:pt modelId="{3A46EB29-B439-483C-A2F4-890AD2018A96}" type="pres">
      <dgm:prSet presAssocID="{71676247-E03D-4D74-BB47-D8D649AB9900}" presName="sibTrans" presStyleLbl="sibTrans2D1" presStyleIdx="7" presStyleCnt="8"/>
      <dgm:spPr/>
    </dgm:pt>
    <dgm:pt modelId="{B08080AB-6A02-44A8-B71E-AEB03A1493C8}" type="pres">
      <dgm:prSet presAssocID="{71676247-E03D-4D74-BB47-D8D649AB9900}" presName="connectorText" presStyleLbl="sibTrans2D1" presStyleIdx="7" presStyleCnt="8"/>
      <dgm:spPr/>
    </dgm:pt>
    <dgm:pt modelId="{31FFFBA1-E07E-443E-99F6-9E35ABA0A3D3}" type="pres">
      <dgm:prSet presAssocID="{180C37EC-144E-41D9-9AFD-171CC58E0331}" presName="node" presStyleLbl="node1" presStyleIdx="8" presStyleCnt="9">
        <dgm:presLayoutVars>
          <dgm:bulletEnabled val="1"/>
        </dgm:presLayoutVars>
      </dgm:prSet>
      <dgm:spPr/>
    </dgm:pt>
  </dgm:ptLst>
  <dgm:cxnLst>
    <dgm:cxn modelId="{DAF49301-AF5B-4914-8142-0ADDC16BB07D}" type="presOf" srcId="{71676247-E03D-4D74-BB47-D8D649AB9900}" destId="{3A46EB29-B439-483C-A2F4-890AD2018A96}" srcOrd="0" destOrd="0" presId="urn:microsoft.com/office/officeart/2005/8/layout/process5"/>
    <dgm:cxn modelId="{E1040013-1870-4E27-993B-633EC5EB07EC}" type="presOf" srcId="{C1808926-61D8-4151-9AA4-D5F51A2AEA45}" destId="{590AF10D-C38F-4686-B140-F77AFF5A2F53}" srcOrd="1" destOrd="0" presId="urn:microsoft.com/office/officeart/2005/8/layout/process5"/>
    <dgm:cxn modelId="{16AA9B22-61D5-4512-B3A2-59FD5837903E}" type="presOf" srcId="{581F0544-3405-4762-82F3-958BECCEA2E9}" destId="{96A534F9-04BF-4039-B935-B625A6880E26}" srcOrd="1" destOrd="0" presId="urn:microsoft.com/office/officeart/2005/8/layout/process5"/>
    <dgm:cxn modelId="{51B00628-0175-4912-8825-4EE8C288654E}" type="presOf" srcId="{71676247-E03D-4D74-BB47-D8D649AB9900}" destId="{B08080AB-6A02-44A8-B71E-AEB03A1493C8}" srcOrd="1" destOrd="0" presId="urn:microsoft.com/office/officeart/2005/8/layout/process5"/>
    <dgm:cxn modelId="{D5C5DC5B-C62E-4EAF-BE7E-941B5CB8D16D}" type="presOf" srcId="{C69BF24A-751A-477D-BD82-A48F1E6BEE30}" destId="{C403765E-23DC-4229-A5CF-A1791F8F0EF8}" srcOrd="0" destOrd="0" presId="urn:microsoft.com/office/officeart/2005/8/layout/process5"/>
    <dgm:cxn modelId="{EC4EDE64-C61C-4B26-AD89-09F1F7E1BA1A}" type="presOf" srcId="{180C37EC-144E-41D9-9AFD-171CC58E0331}" destId="{31FFFBA1-E07E-443E-99F6-9E35ABA0A3D3}" srcOrd="0" destOrd="0" presId="urn:microsoft.com/office/officeart/2005/8/layout/process5"/>
    <dgm:cxn modelId="{63CA8D65-6438-4AA6-837E-7F3BEEA99593}" type="presOf" srcId="{41FA66F9-EE07-46C2-AB3A-2B0A6111BCC0}" destId="{877AAD2F-FC59-40F2-91BD-B5FC6ECECBCF}" srcOrd="0" destOrd="0" presId="urn:microsoft.com/office/officeart/2005/8/layout/process5"/>
    <dgm:cxn modelId="{EBADEA65-D9FC-4DFE-8DBA-5AE999CF8AC0}" srcId="{562209EF-B554-45D1-B0E4-BF8A084E4394}" destId="{EB9CC5B5-212E-4826-923D-A43049E470A5}" srcOrd="2" destOrd="0" parTransId="{7E0D0BB3-21AA-4F00-A852-3E4A4705490F}" sibTransId="{44A1DE85-195F-4BD9-A354-C679B47229D7}"/>
    <dgm:cxn modelId="{A2F43A67-021B-46EC-80F6-F49FCB1D29A2}" type="presOf" srcId="{C69BF24A-751A-477D-BD82-A48F1E6BEE30}" destId="{AE56DBCE-3546-4798-8A58-07A9D6F8354E}" srcOrd="1" destOrd="0" presId="urn:microsoft.com/office/officeart/2005/8/layout/process5"/>
    <dgm:cxn modelId="{C2590D4D-0D5F-4103-8B6E-84CC8D63A68C}" type="presOf" srcId="{562209EF-B554-45D1-B0E4-BF8A084E4394}" destId="{122B56D3-D25B-4670-8729-A2C336617C8E}" srcOrd="0" destOrd="0" presId="urn:microsoft.com/office/officeart/2005/8/layout/process5"/>
    <dgm:cxn modelId="{4D49C66E-CE4B-44B7-94F7-3436C5BCC509}" type="presOf" srcId="{386E57C5-21FF-4A13-8C99-989EA9B0D5EC}" destId="{5D2AF644-3ABF-4394-9223-B9CEE81796CB}" srcOrd="0" destOrd="0" presId="urn:microsoft.com/office/officeart/2005/8/layout/process5"/>
    <dgm:cxn modelId="{C9416952-6281-498E-A23F-2E17677A9FE3}" type="presOf" srcId="{C1808926-61D8-4151-9AA4-D5F51A2AEA45}" destId="{22272C61-BFDD-45C6-8C49-EE5C2BA78A36}" srcOrd="0" destOrd="0" presId="urn:microsoft.com/office/officeart/2005/8/layout/process5"/>
    <dgm:cxn modelId="{ACF26855-0788-4131-BAF2-20798F19A287}" type="presOf" srcId="{EB9CC5B5-212E-4826-923D-A43049E470A5}" destId="{CC98C1F6-398C-41A8-BB52-B7E3980FA1E1}" srcOrd="0" destOrd="0" presId="urn:microsoft.com/office/officeart/2005/8/layout/process5"/>
    <dgm:cxn modelId="{B042947B-2D3A-4850-ACAA-ADEC621CDBCC}" type="presOf" srcId="{581F0544-3405-4762-82F3-958BECCEA2E9}" destId="{E3BE9A69-0AF2-46C2-A9FA-1439D5A03089}" srcOrd="0" destOrd="0" presId="urn:microsoft.com/office/officeart/2005/8/layout/process5"/>
    <dgm:cxn modelId="{3352EF8E-A597-4C3C-8B10-7278F5922CF6}" type="presOf" srcId="{556DE0C0-E038-422C-AE56-A6A14439D8A6}" destId="{9AB858E0-3245-4732-B4DF-0853EA70C4FC}" srcOrd="0" destOrd="0" presId="urn:microsoft.com/office/officeart/2005/8/layout/process5"/>
    <dgm:cxn modelId="{E77A429A-FEB5-4A7E-B0A2-06D878E6F443}" type="presOf" srcId="{019236D6-00B7-41A1-A663-B2207B08C264}" destId="{F3A79ED4-96BA-490E-98E4-38AA964D5215}" srcOrd="0" destOrd="0" presId="urn:microsoft.com/office/officeart/2005/8/layout/process5"/>
    <dgm:cxn modelId="{95EF109F-950E-4F3A-92C3-FD94821A807D}" type="presOf" srcId="{80DAEBD5-2B4A-49C7-AAB3-5C4A21BD1579}" destId="{F57862B1-6050-433E-AD6F-2B8F44A873D5}" srcOrd="0" destOrd="0" presId="urn:microsoft.com/office/officeart/2005/8/layout/process5"/>
    <dgm:cxn modelId="{113DE69F-DFE2-4EC6-ADE6-D8DE592565D2}" type="presOf" srcId="{9DEF1585-7155-4B16-9813-9356070F9B7D}" destId="{92408C94-AD4D-4603-8DCB-D10E290747C4}" srcOrd="0" destOrd="0" presId="urn:microsoft.com/office/officeart/2005/8/layout/process5"/>
    <dgm:cxn modelId="{A97F3DA7-989B-47F4-B795-2E8F815D7B14}" type="presOf" srcId="{8471F499-C965-492F-8763-176302956B9F}" destId="{1F31032C-0214-4B42-94C0-0D6630B7422C}" srcOrd="0" destOrd="0" presId="urn:microsoft.com/office/officeart/2005/8/layout/process5"/>
    <dgm:cxn modelId="{D60B86A7-6E91-4A50-BCC5-9568851DCBD8}" type="presOf" srcId="{44A1DE85-195F-4BD9-A354-C679B47229D7}" destId="{118B4A05-2B87-400D-A3F2-3454D144B612}" srcOrd="0" destOrd="0" presId="urn:microsoft.com/office/officeart/2005/8/layout/process5"/>
    <dgm:cxn modelId="{294504A8-D781-4CD2-ADF3-88B6EA50D922}" srcId="{562209EF-B554-45D1-B0E4-BF8A084E4394}" destId="{180C37EC-144E-41D9-9AFD-171CC58E0331}" srcOrd="8" destOrd="0" parTransId="{F34015DD-47D7-46AB-8A26-EF6899EC180A}" sibTransId="{19A4F4D3-2FBE-4487-861B-E08D31962E49}"/>
    <dgm:cxn modelId="{543EEDAE-307D-4AA3-A24E-3E1EEFD1E2C2}" type="presOf" srcId="{5551A755-10AC-4344-AF04-1F98875D1C4E}" destId="{E05F9BD6-D8DD-4737-9F55-9EC23B3DC85A}" srcOrd="1" destOrd="0" presId="urn:microsoft.com/office/officeart/2005/8/layout/process5"/>
    <dgm:cxn modelId="{F6CED2AF-00F5-4A23-B685-ADDDE33DE1EB}" type="presOf" srcId="{6F10523B-6A7B-4DDB-98D3-4AC239D7854E}" destId="{37CC6B7C-E459-4221-8FEA-CCE72FC7B0CD}" srcOrd="0" destOrd="0" presId="urn:microsoft.com/office/officeart/2005/8/layout/process5"/>
    <dgm:cxn modelId="{038BF2BB-3001-46C7-90EA-0BF749B479B5}" srcId="{562209EF-B554-45D1-B0E4-BF8A084E4394}" destId="{019236D6-00B7-41A1-A663-B2207B08C264}" srcOrd="1" destOrd="0" parTransId="{AC23246F-C0DB-4186-A07B-CF6D521ACDC9}" sibTransId="{C69BF24A-751A-477D-BD82-A48F1E6BEE30}"/>
    <dgm:cxn modelId="{103682C0-CBF7-4B15-B935-9D6E1C812B83}" srcId="{562209EF-B554-45D1-B0E4-BF8A084E4394}" destId="{80DAEBD5-2B4A-49C7-AAB3-5C4A21BD1579}" srcOrd="4" destOrd="0" parTransId="{E5D734D6-F5B0-42A8-ADD1-80DABE628C1E}" sibTransId="{5551A755-10AC-4344-AF04-1F98875D1C4E}"/>
    <dgm:cxn modelId="{2EF31EC6-F487-4F2E-9CA7-5D138BE89DA7}" type="presOf" srcId="{5551A755-10AC-4344-AF04-1F98875D1C4E}" destId="{D634552C-6F22-4495-8FB3-6572E71F9ECB}" srcOrd="0" destOrd="0" presId="urn:microsoft.com/office/officeart/2005/8/layout/process5"/>
    <dgm:cxn modelId="{B2A818CC-8EE1-4E4C-BA81-BE7366D1D6D7}" srcId="{562209EF-B554-45D1-B0E4-BF8A084E4394}" destId="{556DE0C0-E038-422C-AE56-A6A14439D8A6}" srcOrd="7" destOrd="0" parTransId="{0E0D19B1-340E-4C2E-9915-0F5930790A1F}" sibTransId="{71676247-E03D-4D74-BB47-D8D649AB9900}"/>
    <dgm:cxn modelId="{C4C8B0D8-17E4-4E74-85D4-67DAE88534FB}" srcId="{562209EF-B554-45D1-B0E4-BF8A084E4394}" destId="{386E57C5-21FF-4A13-8C99-989EA9B0D5EC}" srcOrd="0" destOrd="0" parTransId="{A6B20ECC-1365-4397-9C84-1DBF3CE66793}" sibTransId="{16B7F0A9-F690-4473-91A2-F6D6AA952251}"/>
    <dgm:cxn modelId="{651549DC-7315-4FCE-A4B3-8D45C77734BA}" type="presOf" srcId="{16B7F0A9-F690-4473-91A2-F6D6AA952251}" destId="{7ED01336-5FFD-4061-BBE0-2B8BE6636363}" srcOrd="1" destOrd="0" presId="urn:microsoft.com/office/officeart/2005/8/layout/process5"/>
    <dgm:cxn modelId="{6EB4D6DD-9ACA-4394-B3B1-AFD043470C9D}" srcId="{562209EF-B554-45D1-B0E4-BF8A084E4394}" destId="{41FA66F9-EE07-46C2-AB3A-2B0A6111BCC0}" srcOrd="3" destOrd="0" parTransId="{57124040-3CA2-466B-BB25-54E29F1C4B95}" sibTransId="{9DEF1585-7155-4B16-9813-9356070F9B7D}"/>
    <dgm:cxn modelId="{8A4B81E5-92C4-4862-AE69-EB1ED473D4D7}" type="presOf" srcId="{16B7F0A9-F690-4473-91A2-F6D6AA952251}" destId="{B6EDAE7E-2FFA-429D-BEB1-10409A0EAC69}" srcOrd="0" destOrd="0" presId="urn:microsoft.com/office/officeart/2005/8/layout/process5"/>
    <dgm:cxn modelId="{91F91BE7-BF89-4126-BE07-90E1E0FB25EB}" srcId="{562209EF-B554-45D1-B0E4-BF8A084E4394}" destId="{8471F499-C965-492F-8763-176302956B9F}" srcOrd="5" destOrd="0" parTransId="{54B7D91B-75AF-4528-AD96-F192AE80E9B3}" sibTransId="{581F0544-3405-4762-82F3-958BECCEA2E9}"/>
    <dgm:cxn modelId="{3EAD37E7-77B8-4311-A320-7223084BF264}" type="presOf" srcId="{44A1DE85-195F-4BD9-A354-C679B47229D7}" destId="{86BA63A4-A88D-46B8-9620-019AD666D3CE}" srcOrd="1" destOrd="0" presId="urn:microsoft.com/office/officeart/2005/8/layout/process5"/>
    <dgm:cxn modelId="{E25043EC-5465-420C-8F2C-D14DFFCA6E2E}" type="presOf" srcId="{9DEF1585-7155-4B16-9813-9356070F9B7D}" destId="{CCAE594E-AB69-4403-BB95-24EE9CE5AAF6}" srcOrd="1" destOrd="0" presId="urn:microsoft.com/office/officeart/2005/8/layout/process5"/>
    <dgm:cxn modelId="{3DCC20ED-307E-48F1-9B09-EF38FE958EE0}" srcId="{562209EF-B554-45D1-B0E4-BF8A084E4394}" destId="{6F10523B-6A7B-4DDB-98D3-4AC239D7854E}" srcOrd="6" destOrd="0" parTransId="{16BF9DD3-0BDD-4A0C-B126-BA5954A7BDBF}" sibTransId="{C1808926-61D8-4151-9AA4-D5F51A2AEA45}"/>
    <dgm:cxn modelId="{DE3223C9-C886-4DC1-B8A3-41D13075F38D}" type="presParOf" srcId="{122B56D3-D25B-4670-8729-A2C336617C8E}" destId="{5D2AF644-3ABF-4394-9223-B9CEE81796CB}" srcOrd="0" destOrd="0" presId="urn:microsoft.com/office/officeart/2005/8/layout/process5"/>
    <dgm:cxn modelId="{6DE7C6E5-9AC1-4EE8-AB96-4CB6D4266EB8}" type="presParOf" srcId="{122B56D3-D25B-4670-8729-A2C336617C8E}" destId="{B6EDAE7E-2FFA-429D-BEB1-10409A0EAC69}" srcOrd="1" destOrd="0" presId="urn:microsoft.com/office/officeart/2005/8/layout/process5"/>
    <dgm:cxn modelId="{360659E0-9DCF-409F-BDDF-7733B1C227AA}" type="presParOf" srcId="{B6EDAE7E-2FFA-429D-BEB1-10409A0EAC69}" destId="{7ED01336-5FFD-4061-BBE0-2B8BE6636363}" srcOrd="0" destOrd="0" presId="urn:microsoft.com/office/officeart/2005/8/layout/process5"/>
    <dgm:cxn modelId="{99A3F2D6-9F1B-49A0-9D47-AB793448709C}" type="presParOf" srcId="{122B56D3-D25B-4670-8729-A2C336617C8E}" destId="{F3A79ED4-96BA-490E-98E4-38AA964D5215}" srcOrd="2" destOrd="0" presId="urn:microsoft.com/office/officeart/2005/8/layout/process5"/>
    <dgm:cxn modelId="{4F65115E-F2C0-4FA4-8270-1B4E6A0C2307}" type="presParOf" srcId="{122B56D3-D25B-4670-8729-A2C336617C8E}" destId="{C403765E-23DC-4229-A5CF-A1791F8F0EF8}" srcOrd="3" destOrd="0" presId="urn:microsoft.com/office/officeart/2005/8/layout/process5"/>
    <dgm:cxn modelId="{31BDE4EB-FB5F-4716-8EB0-3CF1D2AFD977}" type="presParOf" srcId="{C403765E-23DC-4229-A5CF-A1791F8F0EF8}" destId="{AE56DBCE-3546-4798-8A58-07A9D6F8354E}" srcOrd="0" destOrd="0" presId="urn:microsoft.com/office/officeart/2005/8/layout/process5"/>
    <dgm:cxn modelId="{1E3885D4-AF05-4AC0-BD06-DF069DF75634}" type="presParOf" srcId="{122B56D3-D25B-4670-8729-A2C336617C8E}" destId="{CC98C1F6-398C-41A8-BB52-B7E3980FA1E1}" srcOrd="4" destOrd="0" presId="urn:microsoft.com/office/officeart/2005/8/layout/process5"/>
    <dgm:cxn modelId="{81D56C29-0EAA-49BA-986C-45AD6C9E483D}" type="presParOf" srcId="{122B56D3-D25B-4670-8729-A2C336617C8E}" destId="{118B4A05-2B87-400D-A3F2-3454D144B612}" srcOrd="5" destOrd="0" presId="urn:microsoft.com/office/officeart/2005/8/layout/process5"/>
    <dgm:cxn modelId="{6982CA79-DFFC-470B-9F09-8443EFEB5365}" type="presParOf" srcId="{118B4A05-2B87-400D-A3F2-3454D144B612}" destId="{86BA63A4-A88D-46B8-9620-019AD666D3CE}" srcOrd="0" destOrd="0" presId="urn:microsoft.com/office/officeart/2005/8/layout/process5"/>
    <dgm:cxn modelId="{8CF6F294-02B2-4CFF-A5A4-F0A9E2DD318A}" type="presParOf" srcId="{122B56D3-D25B-4670-8729-A2C336617C8E}" destId="{877AAD2F-FC59-40F2-91BD-B5FC6ECECBCF}" srcOrd="6" destOrd="0" presId="urn:microsoft.com/office/officeart/2005/8/layout/process5"/>
    <dgm:cxn modelId="{F32AE062-7652-45F7-B13E-C75FE18F4996}" type="presParOf" srcId="{122B56D3-D25B-4670-8729-A2C336617C8E}" destId="{92408C94-AD4D-4603-8DCB-D10E290747C4}" srcOrd="7" destOrd="0" presId="urn:microsoft.com/office/officeart/2005/8/layout/process5"/>
    <dgm:cxn modelId="{DF3979A7-46D4-45B8-9D93-A2F58C307C8B}" type="presParOf" srcId="{92408C94-AD4D-4603-8DCB-D10E290747C4}" destId="{CCAE594E-AB69-4403-BB95-24EE9CE5AAF6}" srcOrd="0" destOrd="0" presId="urn:microsoft.com/office/officeart/2005/8/layout/process5"/>
    <dgm:cxn modelId="{DE575341-F44F-4313-9C18-53190DAD7557}" type="presParOf" srcId="{122B56D3-D25B-4670-8729-A2C336617C8E}" destId="{F57862B1-6050-433E-AD6F-2B8F44A873D5}" srcOrd="8" destOrd="0" presId="urn:microsoft.com/office/officeart/2005/8/layout/process5"/>
    <dgm:cxn modelId="{79957D66-8295-45D1-9F3C-F8A1AC338DA4}" type="presParOf" srcId="{122B56D3-D25B-4670-8729-A2C336617C8E}" destId="{D634552C-6F22-4495-8FB3-6572E71F9ECB}" srcOrd="9" destOrd="0" presId="urn:microsoft.com/office/officeart/2005/8/layout/process5"/>
    <dgm:cxn modelId="{F82DFF84-DA71-4C7F-98E2-668F52C28EE3}" type="presParOf" srcId="{D634552C-6F22-4495-8FB3-6572E71F9ECB}" destId="{E05F9BD6-D8DD-4737-9F55-9EC23B3DC85A}" srcOrd="0" destOrd="0" presId="urn:microsoft.com/office/officeart/2005/8/layout/process5"/>
    <dgm:cxn modelId="{9A889DE0-88C8-46C3-9B31-F1D5BFA638DA}" type="presParOf" srcId="{122B56D3-D25B-4670-8729-A2C336617C8E}" destId="{1F31032C-0214-4B42-94C0-0D6630B7422C}" srcOrd="10" destOrd="0" presId="urn:microsoft.com/office/officeart/2005/8/layout/process5"/>
    <dgm:cxn modelId="{23DD67B8-8347-414E-8E92-40C0CE00DF05}" type="presParOf" srcId="{122B56D3-D25B-4670-8729-A2C336617C8E}" destId="{E3BE9A69-0AF2-46C2-A9FA-1439D5A03089}" srcOrd="11" destOrd="0" presId="urn:microsoft.com/office/officeart/2005/8/layout/process5"/>
    <dgm:cxn modelId="{E43CA7B8-AE13-47FE-BA42-B0E7971527FC}" type="presParOf" srcId="{E3BE9A69-0AF2-46C2-A9FA-1439D5A03089}" destId="{96A534F9-04BF-4039-B935-B625A6880E26}" srcOrd="0" destOrd="0" presId="urn:microsoft.com/office/officeart/2005/8/layout/process5"/>
    <dgm:cxn modelId="{0038AC77-D57C-4AEF-B622-E02682D9B562}" type="presParOf" srcId="{122B56D3-D25B-4670-8729-A2C336617C8E}" destId="{37CC6B7C-E459-4221-8FEA-CCE72FC7B0CD}" srcOrd="12" destOrd="0" presId="urn:microsoft.com/office/officeart/2005/8/layout/process5"/>
    <dgm:cxn modelId="{2574595C-D083-4C47-B588-97E8CAC4088F}" type="presParOf" srcId="{122B56D3-D25B-4670-8729-A2C336617C8E}" destId="{22272C61-BFDD-45C6-8C49-EE5C2BA78A36}" srcOrd="13" destOrd="0" presId="urn:microsoft.com/office/officeart/2005/8/layout/process5"/>
    <dgm:cxn modelId="{38C3CAA2-3794-492F-BF1E-9CCA7D946243}" type="presParOf" srcId="{22272C61-BFDD-45C6-8C49-EE5C2BA78A36}" destId="{590AF10D-C38F-4686-B140-F77AFF5A2F53}" srcOrd="0" destOrd="0" presId="urn:microsoft.com/office/officeart/2005/8/layout/process5"/>
    <dgm:cxn modelId="{EFA47E94-9441-4C06-9586-6E94E56647ED}" type="presParOf" srcId="{122B56D3-D25B-4670-8729-A2C336617C8E}" destId="{9AB858E0-3245-4732-B4DF-0853EA70C4FC}" srcOrd="14" destOrd="0" presId="urn:microsoft.com/office/officeart/2005/8/layout/process5"/>
    <dgm:cxn modelId="{F7BC63A8-4FDD-459D-9F9D-0719B7E7581B}" type="presParOf" srcId="{122B56D3-D25B-4670-8729-A2C336617C8E}" destId="{3A46EB29-B439-483C-A2F4-890AD2018A96}" srcOrd="15" destOrd="0" presId="urn:microsoft.com/office/officeart/2005/8/layout/process5"/>
    <dgm:cxn modelId="{CDDE2BA9-73C5-4E15-A020-BB4616AE5050}" type="presParOf" srcId="{3A46EB29-B439-483C-A2F4-890AD2018A96}" destId="{B08080AB-6A02-44A8-B71E-AEB03A1493C8}" srcOrd="0" destOrd="0" presId="urn:microsoft.com/office/officeart/2005/8/layout/process5"/>
    <dgm:cxn modelId="{031C83CF-B2C5-4415-9FE1-3D92C1F4C4D2}" type="presParOf" srcId="{122B56D3-D25B-4670-8729-A2C336617C8E}" destId="{31FFFBA1-E07E-443E-99F6-9E35ABA0A3D3}"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4124C0-EDE7-46C6-A2C3-C12AC8DE5059}" type="doc">
      <dgm:prSet loTypeId="urn:microsoft.com/office/officeart/2005/8/layout/bProcess4" loCatId="process" qsTypeId="urn:microsoft.com/office/officeart/2005/8/quickstyle/simple3" qsCatId="simple" csTypeId="urn:microsoft.com/office/officeart/2005/8/colors/colorful3" csCatId="colorful" phldr="1"/>
      <dgm:spPr/>
      <dgm:t>
        <a:bodyPr/>
        <a:lstStyle/>
        <a:p>
          <a:endParaRPr lang="en-US"/>
        </a:p>
      </dgm:t>
    </dgm:pt>
    <dgm:pt modelId="{9D5ADACA-49EA-472A-8F61-00565ADE2EAB}">
      <dgm:prSet phldrT="[Text]" custT="1"/>
      <dgm:spPr/>
      <dgm:t>
        <a:bodyPr/>
        <a:lstStyle/>
        <a:p>
          <a:r>
            <a:rPr lang="en-US" sz="1200" b="1" dirty="0"/>
            <a:t>Requesting HTML page from Wikipedia</a:t>
          </a:r>
        </a:p>
      </dgm:t>
    </dgm:pt>
    <dgm:pt modelId="{3A77A357-9585-4610-84B1-247A9B7A98BF}" type="parTrans" cxnId="{DB743F01-6096-46C6-A8C6-E241F3140745}">
      <dgm:prSet/>
      <dgm:spPr/>
      <dgm:t>
        <a:bodyPr/>
        <a:lstStyle/>
        <a:p>
          <a:endParaRPr lang="en-US"/>
        </a:p>
      </dgm:t>
    </dgm:pt>
    <dgm:pt modelId="{B24555D1-3816-4F9F-8649-437B6FDF9F12}" type="sibTrans" cxnId="{DB743F01-6096-46C6-A8C6-E241F3140745}">
      <dgm:prSet/>
      <dgm:spPr/>
      <dgm:t>
        <a:bodyPr/>
        <a:lstStyle/>
        <a:p>
          <a:endParaRPr lang="en-US"/>
        </a:p>
      </dgm:t>
    </dgm:pt>
    <dgm:pt modelId="{EC556C4E-7DEE-4F8F-B8B5-19DE64AD7A28}">
      <dgm:prSet phldrT="[Text]" custT="1"/>
      <dgm:spPr/>
      <dgm:t>
        <a:bodyPr/>
        <a:lstStyle/>
        <a:p>
          <a:r>
            <a:rPr lang="en-US" sz="1200" b="1" dirty="0"/>
            <a:t>Creating beautiful soup html parser</a:t>
          </a:r>
        </a:p>
      </dgm:t>
    </dgm:pt>
    <dgm:pt modelId="{C8CE41D3-1FB3-4C30-BF3A-7518A53D8624}" type="parTrans" cxnId="{9A4C56EE-CC6A-4FC7-900B-0E4DD78F32E9}">
      <dgm:prSet/>
      <dgm:spPr/>
      <dgm:t>
        <a:bodyPr/>
        <a:lstStyle/>
        <a:p>
          <a:endParaRPr lang="en-US"/>
        </a:p>
      </dgm:t>
    </dgm:pt>
    <dgm:pt modelId="{B3710057-E805-4C82-97B8-B663780BAE3D}" type="sibTrans" cxnId="{9A4C56EE-CC6A-4FC7-900B-0E4DD78F32E9}">
      <dgm:prSet/>
      <dgm:spPr/>
      <dgm:t>
        <a:bodyPr/>
        <a:lstStyle/>
        <a:p>
          <a:endParaRPr lang="en-US"/>
        </a:p>
      </dgm:t>
    </dgm:pt>
    <dgm:pt modelId="{0E7B008C-9970-4A4B-9A9C-7FC03DA29F13}">
      <dgm:prSet phldrT="[Text]" custT="1"/>
      <dgm:spPr/>
      <dgm:t>
        <a:bodyPr/>
        <a:lstStyle/>
        <a:p>
          <a:r>
            <a:rPr lang="en-US" sz="1200" b="1" dirty="0"/>
            <a:t>Locating Launch information from html tables</a:t>
          </a:r>
        </a:p>
      </dgm:t>
    </dgm:pt>
    <dgm:pt modelId="{C1D4F1AB-1D13-4132-A1FA-DB5638E42B49}" type="parTrans" cxnId="{18E78D25-D6A3-4A4C-ACE3-306AC8C535AD}">
      <dgm:prSet/>
      <dgm:spPr/>
      <dgm:t>
        <a:bodyPr/>
        <a:lstStyle/>
        <a:p>
          <a:endParaRPr lang="en-US"/>
        </a:p>
      </dgm:t>
    </dgm:pt>
    <dgm:pt modelId="{DA4B4203-894B-48E5-A3D1-07B3AAB13A54}" type="sibTrans" cxnId="{18E78D25-D6A3-4A4C-ACE3-306AC8C535AD}">
      <dgm:prSet/>
      <dgm:spPr/>
      <dgm:t>
        <a:bodyPr/>
        <a:lstStyle/>
        <a:p>
          <a:endParaRPr lang="en-US"/>
        </a:p>
      </dgm:t>
    </dgm:pt>
    <dgm:pt modelId="{822F5926-CE43-479C-A0A6-5FDF8FA7318E}">
      <dgm:prSet phldrT="[Text]" custT="1"/>
      <dgm:spPr/>
      <dgm:t>
        <a:bodyPr/>
        <a:lstStyle/>
        <a:p>
          <a:r>
            <a:rPr lang="en-US" sz="1200" b="1" dirty="0"/>
            <a:t>Creating dictionaries for data columns</a:t>
          </a:r>
        </a:p>
      </dgm:t>
    </dgm:pt>
    <dgm:pt modelId="{BA1AFF97-862A-4270-B447-4B44E9B6CF97}" type="parTrans" cxnId="{2F637061-BED6-4020-A0A3-46E705D4E88B}">
      <dgm:prSet/>
      <dgm:spPr/>
      <dgm:t>
        <a:bodyPr/>
        <a:lstStyle/>
        <a:p>
          <a:endParaRPr lang="en-US"/>
        </a:p>
      </dgm:t>
    </dgm:pt>
    <dgm:pt modelId="{B7054DF1-F6B0-4E16-924E-083313AB4931}" type="sibTrans" cxnId="{2F637061-BED6-4020-A0A3-46E705D4E88B}">
      <dgm:prSet/>
      <dgm:spPr/>
      <dgm:t>
        <a:bodyPr/>
        <a:lstStyle/>
        <a:p>
          <a:endParaRPr lang="en-US"/>
        </a:p>
      </dgm:t>
    </dgm:pt>
    <dgm:pt modelId="{C1C37505-6EF1-4D4B-8E31-4EE5DF01DA3A}">
      <dgm:prSet phldrT="[Text]" custT="1"/>
      <dgm:spPr/>
      <dgm:t>
        <a:bodyPr/>
        <a:lstStyle/>
        <a:p>
          <a:r>
            <a:rPr lang="en-US" sz="1200" b="1" dirty="0"/>
            <a:t>Creating Iterating function to extract data from table cells</a:t>
          </a:r>
        </a:p>
      </dgm:t>
    </dgm:pt>
    <dgm:pt modelId="{577FCB4F-EBC8-4CA3-BB8C-3A912EBA02E6}" type="parTrans" cxnId="{C8E873DA-6961-4946-9027-0BF8E90FBA92}">
      <dgm:prSet/>
      <dgm:spPr/>
      <dgm:t>
        <a:bodyPr/>
        <a:lstStyle/>
        <a:p>
          <a:endParaRPr lang="en-US"/>
        </a:p>
      </dgm:t>
    </dgm:pt>
    <dgm:pt modelId="{FE8A54E3-88AE-47CA-BE15-0CE95CC29F92}" type="sibTrans" cxnId="{C8E873DA-6961-4946-9027-0BF8E90FBA92}">
      <dgm:prSet/>
      <dgm:spPr/>
      <dgm:t>
        <a:bodyPr/>
        <a:lstStyle/>
        <a:p>
          <a:endParaRPr lang="en-US"/>
        </a:p>
      </dgm:t>
    </dgm:pt>
    <dgm:pt modelId="{83E8EF6B-362F-433A-8937-554794FCC3AA}">
      <dgm:prSet phldrT="[Text]" custT="1"/>
      <dgm:spPr/>
      <dgm:t>
        <a:bodyPr/>
        <a:lstStyle/>
        <a:p>
          <a:r>
            <a:rPr lang="en-US" sz="1200" b="1" dirty="0"/>
            <a:t>Extracting data into respective dictionaries through iterations</a:t>
          </a:r>
        </a:p>
      </dgm:t>
    </dgm:pt>
    <dgm:pt modelId="{6EEFDCBC-5622-456C-85B6-3DB8CD946F73}" type="parTrans" cxnId="{D6208AB0-EAF9-4FC5-9F75-9DFEA7082A38}">
      <dgm:prSet/>
      <dgm:spPr/>
      <dgm:t>
        <a:bodyPr/>
        <a:lstStyle/>
        <a:p>
          <a:endParaRPr lang="en-US"/>
        </a:p>
      </dgm:t>
    </dgm:pt>
    <dgm:pt modelId="{B2863859-E4B9-49FA-BFAE-0D6EC86F9979}" type="sibTrans" cxnId="{D6208AB0-EAF9-4FC5-9F75-9DFEA7082A38}">
      <dgm:prSet/>
      <dgm:spPr/>
      <dgm:t>
        <a:bodyPr/>
        <a:lstStyle/>
        <a:p>
          <a:endParaRPr lang="en-US"/>
        </a:p>
      </dgm:t>
    </dgm:pt>
    <dgm:pt modelId="{642EE5F5-E55A-44CD-B799-FAC00E77B7D0}">
      <dgm:prSet phldrT="[Text]" custT="1"/>
      <dgm:spPr/>
      <dgm:t>
        <a:bodyPr/>
        <a:lstStyle/>
        <a:p>
          <a:r>
            <a:rPr lang="en-US" sz="1200" b="1" dirty="0"/>
            <a:t>Casting Dictionary into pandas DataFrame</a:t>
          </a:r>
          <a:endParaRPr lang="en-US" sz="1300" b="1" dirty="0"/>
        </a:p>
      </dgm:t>
    </dgm:pt>
    <dgm:pt modelId="{884F18D3-EA14-41C1-8843-F359146FBE58}" type="parTrans" cxnId="{CB0E819C-66B5-434A-B995-806C59D34522}">
      <dgm:prSet/>
      <dgm:spPr/>
      <dgm:t>
        <a:bodyPr/>
        <a:lstStyle/>
        <a:p>
          <a:endParaRPr lang="en-US"/>
        </a:p>
      </dgm:t>
    </dgm:pt>
    <dgm:pt modelId="{DD6FED9E-7F0C-41F3-9493-77462AB5E4ED}" type="sibTrans" cxnId="{CB0E819C-66B5-434A-B995-806C59D34522}">
      <dgm:prSet/>
      <dgm:spPr/>
      <dgm:t>
        <a:bodyPr/>
        <a:lstStyle/>
        <a:p>
          <a:endParaRPr lang="en-US"/>
        </a:p>
      </dgm:t>
    </dgm:pt>
    <dgm:pt modelId="{5C734667-EF43-4E1F-B5C3-26AC2DE265AF}" type="pres">
      <dgm:prSet presAssocID="{8D4124C0-EDE7-46C6-A2C3-C12AC8DE5059}" presName="Name0" presStyleCnt="0">
        <dgm:presLayoutVars>
          <dgm:dir/>
          <dgm:resizeHandles/>
        </dgm:presLayoutVars>
      </dgm:prSet>
      <dgm:spPr/>
    </dgm:pt>
    <dgm:pt modelId="{7F1C77DE-09C9-41D0-A229-0881DF936BBB}" type="pres">
      <dgm:prSet presAssocID="{9D5ADACA-49EA-472A-8F61-00565ADE2EAB}" presName="compNode" presStyleCnt="0"/>
      <dgm:spPr/>
    </dgm:pt>
    <dgm:pt modelId="{DB359AA1-0078-443F-A8DC-A9BDD2DCC1F0}" type="pres">
      <dgm:prSet presAssocID="{9D5ADACA-49EA-472A-8F61-00565ADE2EAB}" presName="dummyConnPt" presStyleCnt="0"/>
      <dgm:spPr/>
    </dgm:pt>
    <dgm:pt modelId="{954EF65B-6489-4287-9FCF-FD253C319AD3}" type="pres">
      <dgm:prSet presAssocID="{9D5ADACA-49EA-472A-8F61-00565ADE2EAB}" presName="node" presStyleLbl="node1" presStyleIdx="0" presStyleCnt="7">
        <dgm:presLayoutVars>
          <dgm:bulletEnabled val="1"/>
        </dgm:presLayoutVars>
      </dgm:prSet>
      <dgm:spPr/>
    </dgm:pt>
    <dgm:pt modelId="{0A7AD65A-4689-496D-A673-AA340FDBD5E0}" type="pres">
      <dgm:prSet presAssocID="{B24555D1-3816-4F9F-8649-437B6FDF9F12}" presName="sibTrans" presStyleLbl="bgSibTrans2D1" presStyleIdx="0" presStyleCnt="6"/>
      <dgm:spPr/>
    </dgm:pt>
    <dgm:pt modelId="{27F49519-D3D4-49FF-A019-5B5AFCDF99AA}" type="pres">
      <dgm:prSet presAssocID="{EC556C4E-7DEE-4F8F-B8B5-19DE64AD7A28}" presName="compNode" presStyleCnt="0"/>
      <dgm:spPr/>
    </dgm:pt>
    <dgm:pt modelId="{35666D65-ACD5-48F8-9CA5-050AC9677C35}" type="pres">
      <dgm:prSet presAssocID="{EC556C4E-7DEE-4F8F-B8B5-19DE64AD7A28}" presName="dummyConnPt" presStyleCnt="0"/>
      <dgm:spPr/>
    </dgm:pt>
    <dgm:pt modelId="{874439D4-82E5-4D34-B683-B8DD9F6F9047}" type="pres">
      <dgm:prSet presAssocID="{EC556C4E-7DEE-4F8F-B8B5-19DE64AD7A28}" presName="node" presStyleLbl="node1" presStyleIdx="1" presStyleCnt="7">
        <dgm:presLayoutVars>
          <dgm:bulletEnabled val="1"/>
        </dgm:presLayoutVars>
      </dgm:prSet>
      <dgm:spPr/>
    </dgm:pt>
    <dgm:pt modelId="{86A5E4FF-B187-4DB2-9704-5AD4E979CE00}" type="pres">
      <dgm:prSet presAssocID="{B3710057-E805-4C82-97B8-B663780BAE3D}" presName="sibTrans" presStyleLbl="bgSibTrans2D1" presStyleIdx="1" presStyleCnt="6"/>
      <dgm:spPr/>
    </dgm:pt>
    <dgm:pt modelId="{68AD24F2-4349-4B46-84E9-AD35D4871280}" type="pres">
      <dgm:prSet presAssocID="{0E7B008C-9970-4A4B-9A9C-7FC03DA29F13}" presName="compNode" presStyleCnt="0"/>
      <dgm:spPr/>
    </dgm:pt>
    <dgm:pt modelId="{B8973428-17F4-4E21-B2B3-448D229B0B95}" type="pres">
      <dgm:prSet presAssocID="{0E7B008C-9970-4A4B-9A9C-7FC03DA29F13}" presName="dummyConnPt" presStyleCnt="0"/>
      <dgm:spPr/>
    </dgm:pt>
    <dgm:pt modelId="{4A1CDAF5-C483-4B0D-B91C-7D72AB667A86}" type="pres">
      <dgm:prSet presAssocID="{0E7B008C-9970-4A4B-9A9C-7FC03DA29F13}" presName="node" presStyleLbl="node1" presStyleIdx="2" presStyleCnt="7">
        <dgm:presLayoutVars>
          <dgm:bulletEnabled val="1"/>
        </dgm:presLayoutVars>
      </dgm:prSet>
      <dgm:spPr/>
    </dgm:pt>
    <dgm:pt modelId="{5F736747-E80B-4E26-A360-FF0BBA8CDFBE}" type="pres">
      <dgm:prSet presAssocID="{DA4B4203-894B-48E5-A3D1-07B3AAB13A54}" presName="sibTrans" presStyleLbl="bgSibTrans2D1" presStyleIdx="2" presStyleCnt="6"/>
      <dgm:spPr/>
    </dgm:pt>
    <dgm:pt modelId="{A02F1F0C-7DD8-4BE3-B004-59F3C39DC48F}" type="pres">
      <dgm:prSet presAssocID="{822F5926-CE43-479C-A0A6-5FDF8FA7318E}" presName="compNode" presStyleCnt="0"/>
      <dgm:spPr/>
    </dgm:pt>
    <dgm:pt modelId="{1D3065C5-5DCA-4F74-954A-D8B597B73388}" type="pres">
      <dgm:prSet presAssocID="{822F5926-CE43-479C-A0A6-5FDF8FA7318E}" presName="dummyConnPt" presStyleCnt="0"/>
      <dgm:spPr/>
    </dgm:pt>
    <dgm:pt modelId="{365D4D5C-3537-4B34-A753-18071566162C}" type="pres">
      <dgm:prSet presAssocID="{822F5926-CE43-479C-A0A6-5FDF8FA7318E}" presName="node" presStyleLbl="node1" presStyleIdx="3" presStyleCnt="7">
        <dgm:presLayoutVars>
          <dgm:bulletEnabled val="1"/>
        </dgm:presLayoutVars>
      </dgm:prSet>
      <dgm:spPr/>
    </dgm:pt>
    <dgm:pt modelId="{17048D08-7E5C-4A32-8A9F-5B417D7C1685}" type="pres">
      <dgm:prSet presAssocID="{B7054DF1-F6B0-4E16-924E-083313AB4931}" presName="sibTrans" presStyleLbl="bgSibTrans2D1" presStyleIdx="3" presStyleCnt="6"/>
      <dgm:spPr/>
    </dgm:pt>
    <dgm:pt modelId="{565BE067-D135-47CB-A328-A47A07F7404B}" type="pres">
      <dgm:prSet presAssocID="{C1C37505-6EF1-4D4B-8E31-4EE5DF01DA3A}" presName="compNode" presStyleCnt="0"/>
      <dgm:spPr/>
    </dgm:pt>
    <dgm:pt modelId="{41534873-65BB-462B-9614-E71AE0CBCDF5}" type="pres">
      <dgm:prSet presAssocID="{C1C37505-6EF1-4D4B-8E31-4EE5DF01DA3A}" presName="dummyConnPt" presStyleCnt="0"/>
      <dgm:spPr/>
    </dgm:pt>
    <dgm:pt modelId="{036BED1E-1D83-4744-81F4-9E346A1798D9}" type="pres">
      <dgm:prSet presAssocID="{C1C37505-6EF1-4D4B-8E31-4EE5DF01DA3A}" presName="node" presStyleLbl="node1" presStyleIdx="4" presStyleCnt="7">
        <dgm:presLayoutVars>
          <dgm:bulletEnabled val="1"/>
        </dgm:presLayoutVars>
      </dgm:prSet>
      <dgm:spPr/>
    </dgm:pt>
    <dgm:pt modelId="{948FC4A6-94EE-49B2-AD36-45E7442B8811}" type="pres">
      <dgm:prSet presAssocID="{FE8A54E3-88AE-47CA-BE15-0CE95CC29F92}" presName="sibTrans" presStyleLbl="bgSibTrans2D1" presStyleIdx="4" presStyleCnt="6"/>
      <dgm:spPr/>
    </dgm:pt>
    <dgm:pt modelId="{ABD73FF0-37C3-4329-9029-B3601FE0F796}" type="pres">
      <dgm:prSet presAssocID="{83E8EF6B-362F-433A-8937-554794FCC3AA}" presName="compNode" presStyleCnt="0"/>
      <dgm:spPr/>
    </dgm:pt>
    <dgm:pt modelId="{BA5FA6D4-B3AD-4970-86E9-136E1A9AC47E}" type="pres">
      <dgm:prSet presAssocID="{83E8EF6B-362F-433A-8937-554794FCC3AA}" presName="dummyConnPt" presStyleCnt="0"/>
      <dgm:spPr/>
    </dgm:pt>
    <dgm:pt modelId="{85CCEDF2-6C4D-4244-A0BE-B5516D6D368C}" type="pres">
      <dgm:prSet presAssocID="{83E8EF6B-362F-433A-8937-554794FCC3AA}" presName="node" presStyleLbl="node1" presStyleIdx="5" presStyleCnt="7">
        <dgm:presLayoutVars>
          <dgm:bulletEnabled val="1"/>
        </dgm:presLayoutVars>
      </dgm:prSet>
      <dgm:spPr/>
    </dgm:pt>
    <dgm:pt modelId="{E9FDD3D7-F530-4752-947E-B0C0DC288141}" type="pres">
      <dgm:prSet presAssocID="{B2863859-E4B9-49FA-BFAE-0D6EC86F9979}" presName="sibTrans" presStyleLbl="bgSibTrans2D1" presStyleIdx="5" presStyleCnt="6"/>
      <dgm:spPr/>
    </dgm:pt>
    <dgm:pt modelId="{85FDFA2C-DFDB-4B32-9750-7AA395CC0C44}" type="pres">
      <dgm:prSet presAssocID="{642EE5F5-E55A-44CD-B799-FAC00E77B7D0}" presName="compNode" presStyleCnt="0"/>
      <dgm:spPr/>
    </dgm:pt>
    <dgm:pt modelId="{A5A8C918-867D-477A-9E20-ACFE8C365228}" type="pres">
      <dgm:prSet presAssocID="{642EE5F5-E55A-44CD-B799-FAC00E77B7D0}" presName="dummyConnPt" presStyleCnt="0"/>
      <dgm:spPr/>
    </dgm:pt>
    <dgm:pt modelId="{F166FB26-1DE5-489B-9C8E-2C4C072134B2}" type="pres">
      <dgm:prSet presAssocID="{642EE5F5-E55A-44CD-B799-FAC00E77B7D0}" presName="node" presStyleLbl="node1" presStyleIdx="6" presStyleCnt="7">
        <dgm:presLayoutVars>
          <dgm:bulletEnabled val="1"/>
        </dgm:presLayoutVars>
      </dgm:prSet>
      <dgm:spPr/>
    </dgm:pt>
  </dgm:ptLst>
  <dgm:cxnLst>
    <dgm:cxn modelId="{DB743F01-6096-46C6-A8C6-E241F3140745}" srcId="{8D4124C0-EDE7-46C6-A2C3-C12AC8DE5059}" destId="{9D5ADACA-49EA-472A-8F61-00565ADE2EAB}" srcOrd="0" destOrd="0" parTransId="{3A77A357-9585-4610-84B1-247A9B7A98BF}" sibTransId="{B24555D1-3816-4F9F-8649-437B6FDF9F12}"/>
    <dgm:cxn modelId="{32E7301B-E43D-40C3-86F1-347BF3CAABF1}" type="presOf" srcId="{B2863859-E4B9-49FA-BFAE-0D6EC86F9979}" destId="{E9FDD3D7-F530-4752-947E-B0C0DC288141}" srcOrd="0" destOrd="0" presId="urn:microsoft.com/office/officeart/2005/8/layout/bProcess4"/>
    <dgm:cxn modelId="{1B74B224-3B46-4EB3-928D-A2A859CBDEEF}" type="presOf" srcId="{8D4124C0-EDE7-46C6-A2C3-C12AC8DE5059}" destId="{5C734667-EF43-4E1F-B5C3-26AC2DE265AF}" srcOrd="0" destOrd="0" presId="urn:microsoft.com/office/officeart/2005/8/layout/bProcess4"/>
    <dgm:cxn modelId="{18E78D25-D6A3-4A4C-ACE3-306AC8C535AD}" srcId="{8D4124C0-EDE7-46C6-A2C3-C12AC8DE5059}" destId="{0E7B008C-9970-4A4B-9A9C-7FC03DA29F13}" srcOrd="2" destOrd="0" parTransId="{C1D4F1AB-1D13-4132-A1FA-DB5638E42B49}" sibTransId="{DA4B4203-894B-48E5-A3D1-07B3AAB13A54}"/>
    <dgm:cxn modelId="{5A31602A-5126-4153-BFDA-280D096582E8}" type="presOf" srcId="{642EE5F5-E55A-44CD-B799-FAC00E77B7D0}" destId="{F166FB26-1DE5-489B-9C8E-2C4C072134B2}" srcOrd="0" destOrd="0" presId="urn:microsoft.com/office/officeart/2005/8/layout/bProcess4"/>
    <dgm:cxn modelId="{BB9CE060-0753-4EF4-AD4F-79E43B4874EA}" type="presOf" srcId="{83E8EF6B-362F-433A-8937-554794FCC3AA}" destId="{85CCEDF2-6C4D-4244-A0BE-B5516D6D368C}" srcOrd="0" destOrd="0" presId="urn:microsoft.com/office/officeart/2005/8/layout/bProcess4"/>
    <dgm:cxn modelId="{2F637061-BED6-4020-A0A3-46E705D4E88B}" srcId="{8D4124C0-EDE7-46C6-A2C3-C12AC8DE5059}" destId="{822F5926-CE43-479C-A0A6-5FDF8FA7318E}" srcOrd="3" destOrd="0" parTransId="{BA1AFF97-862A-4270-B447-4B44E9B6CF97}" sibTransId="{B7054DF1-F6B0-4E16-924E-083313AB4931}"/>
    <dgm:cxn modelId="{080F9E48-8FCE-4AB3-AE47-44A9F6621C52}" type="presOf" srcId="{0E7B008C-9970-4A4B-9A9C-7FC03DA29F13}" destId="{4A1CDAF5-C483-4B0D-B91C-7D72AB667A86}" srcOrd="0" destOrd="0" presId="urn:microsoft.com/office/officeart/2005/8/layout/bProcess4"/>
    <dgm:cxn modelId="{28602C6F-47BF-48D4-8246-02CC85EDDF01}" type="presOf" srcId="{822F5926-CE43-479C-A0A6-5FDF8FA7318E}" destId="{365D4D5C-3537-4B34-A753-18071566162C}" srcOrd="0" destOrd="0" presId="urn:microsoft.com/office/officeart/2005/8/layout/bProcess4"/>
    <dgm:cxn modelId="{C73F3D79-F607-4545-85C9-9A3C8498454F}" type="presOf" srcId="{C1C37505-6EF1-4D4B-8E31-4EE5DF01DA3A}" destId="{036BED1E-1D83-4744-81F4-9E346A1798D9}" srcOrd="0" destOrd="0" presId="urn:microsoft.com/office/officeart/2005/8/layout/bProcess4"/>
    <dgm:cxn modelId="{BD941080-EC75-4137-AB61-5AAFAE007EF7}" type="presOf" srcId="{EC556C4E-7DEE-4F8F-B8B5-19DE64AD7A28}" destId="{874439D4-82E5-4D34-B683-B8DD9F6F9047}" srcOrd="0" destOrd="0" presId="urn:microsoft.com/office/officeart/2005/8/layout/bProcess4"/>
    <dgm:cxn modelId="{BFB29381-F0ED-4C59-BA4C-CAF3CADCC47D}" type="presOf" srcId="{DA4B4203-894B-48E5-A3D1-07B3AAB13A54}" destId="{5F736747-E80B-4E26-A360-FF0BBA8CDFBE}" srcOrd="0" destOrd="0" presId="urn:microsoft.com/office/officeart/2005/8/layout/bProcess4"/>
    <dgm:cxn modelId="{54F2AC93-A5A3-48B4-90CF-1619B527965E}" type="presOf" srcId="{B3710057-E805-4C82-97B8-B663780BAE3D}" destId="{86A5E4FF-B187-4DB2-9704-5AD4E979CE00}" srcOrd="0" destOrd="0" presId="urn:microsoft.com/office/officeart/2005/8/layout/bProcess4"/>
    <dgm:cxn modelId="{CB0E819C-66B5-434A-B995-806C59D34522}" srcId="{8D4124C0-EDE7-46C6-A2C3-C12AC8DE5059}" destId="{642EE5F5-E55A-44CD-B799-FAC00E77B7D0}" srcOrd="6" destOrd="0" parTransId="{884F18D3-EA14-41C1-8843-F359146FBE58}" sibTransId="{DD6FED9E-7F0C-41F3-9493-77462AB5E4ED}"/>
    <dgm:cxn modelId="{D6208AB0-EAF9-4FC5-9F75-9DFEA7082A38}" srcId="{8D4124C0-EDE7-46C6-A2C3-C12AC8DE5059}" destId="{83E8EF6B-362F-433A-8937-554794FCC3AA}" srcOrd="5" destOrd="0" parTransId="{6EEFDCBC-5622-456C-85B6-3DB8CD946F73}" sibTransId="{B2863859-E4B9-49FA-BFAE-0D6EC86F9979}"/>
    <dgm:cxn modelId="{E6AA0AC3-35C8-4CAF-884B-AF8AB464DEE0}" type="presOf" srcId="{9D5ADACA-49EA-472A-8F61-00565ADE2EAB}" destId="{954EF65B-6489-4287-9FCF-FD253C319AD3}" srcOrd="0" destOrd="0" presId="urn:microsoft.com/office/officeart/2005/8/layout/bProcess4"/>
    <dgm:cxn modelId="{354A3CCF-92A5-444D-8AB9-0E59E33EE900}" type="presOf" srcId="{FE8A54E3-88AE-47CA-BE15-0CE95CC29F92}" destId="{948FC4A6-94EE-49B2-AD36-45E7442B8811}" srcOrd="0" destOrd="0" presId="urn:microsoft.com/office/officeart/2005/8/layout/bProcess4"/>
    <dgm:cxn modelId="{C8E873DA-6961-4946-9027-0BF8E90FBA92}" srcId="{8D4124C0-EDE7-46C6-A2C3-C12AC8DE5059}" destId="{C1C37505-6EF1-4D4B-8E31-4EE5DF01DA3A}" srcOrd="4" destOrd="0" parTransId="{577FCB4F-EBC8-4CA3-BB8C-3A912EBA02E6}" sibTransId="{FE8A54E3-88AE-47CA-BE15-0CE95CC29F92}"/>
    <dgm:cxn modelId="{038670E3-9DE0-4604-A637-463727F5B8C3}" type="presOf" srcId="{B7054DF1-F6B0-4E16-924E-083313AB4931}" destId="{17048D08-7E5C-4A32-8A9F-5B417D7C1685}" srcOrd="0" destOrd="0" presId="urn:microsoft.com/office/officeart/2005/8/layout/bProcess4"/>
    <dgm:cxn modelId="{E923D2EB-AB0C-43FA-A58C-475AA2BE29B4}" type="presOf" srcId="{B24555D1-3816-4F9F-8649-437B6FDF9F12}" destId="{0A7AD65A-4689-496D-A673-AA340FDBD5E0}" srcOrd="0" destOrd="0" presId="urn:microsoft.com/office/officeart/2005/8/layout/bProcess4"/>
    <dgm:cxn modelId="{9A4C56EE-CC6A-4FC7-900B-0E4DD78F32E9}" srcId="{8D4124C0-EDE7-46C6-A2C3-C12AC8DE5059}" destId="{EC556C4E-7DEE-4F8F-B8B5-19DE64AD7A28}" srcOrd="1" destOrd="0" parTransId="{C8CE41D3-1FB3-4C30-BF3A-7518A53D8624}" sibTransId="{B3710057-E805-4C82-97B8-B663780BAE3D}"/>
    <dgm:cxn modelId="{80C1EB35-56AA-401F-9307-EFB0A69B5729}" type="presParOf" srcId="{5C734667-EF43-4E1F-B5C3-26AC2DE265AF}" destId="{7F1C77DE-09C9-41D0-A229-0881DF936BBB}" srcOrd="0" destOrd="0" presId="urn:microsoft.com/office/officeart/2005/8/layout/bProcess4"/>
    <dgm:cxn modelId="{8E33F5CC-ED24-470F-9F18-65047D165C6A}" type="presParOf" srcId="{7F1C77DE-09C9-41D0-A229-0881DF936BBB}" destId="{DB359AA1-0078-443F-A8DC-A9BDD2DCC1F0}" srcOrd="0" destOrd="0" presId="urn:microsoft.com/office/officeart/2005/8/layout/bProcess4"/>
    <dgm:cxn modelId="{E5FBABDF-AA2A-4241-90E4-2B5518CC11A9}" type="presParOf" srcId="{7F1C77DE-09C9-41D0-A229-0881DF936BBB}" destId="{954EF65B-6489-4287-9FCF-FD253C319AD3}" srcOrd="1" destOrd="0" presId="urn:microsoft.com/office/officeart/2005/8/layout/bProcess4"/>
    <dgm:cxn modelId="{29591A3C-3A20-4BDA-9260-F2F9C1FF611C}" type="presParOf" srcId="{5C734667-EF43-4E1F-B5C3-26AC2DE265AF}" destId="{0A7AD65A-4689-496D-A673-AA340FDBD5E0}" srcOrd="1" destOrd="0" presId="urn:microsoft.com/office/officeart/2005/8/layout/bProcess4"/>
    <dgm:cxn modelId="{BDA32B20-EAE3-4830-A846-8404155E273B}" type="presParOf" srcId="{5C734667-EF43-4E1F-B5C3-26AC2DE265AF}" destId="{27F49519-D3D4-49FF-A019-5B5AFCDF99AA}" srcOrd="2" destOrd="0" presId="urn:microsoft.com/office/officeart/2005/8/layout/bProcess4"/>
    <dgm:cxn modelId="{077A04EF-0077-4E43-8AED-6A7CE073143C}" type="presParOf" srcId="{27F49519-D3D4-49FF-A019-5B5AFCDF99AA}" destId="{35666D65-ACD5-48F8-9CA5-050AC9677C35}" srcOrd="0" destOrd="0" presId="urn:microsoft.com/office/officeart/2005/8/layout/bProcess4"/>
    <dgm:cxn modelId="{7E81BC3F-8D4F-490C-9E7D-EFBD97FEA664}" type="presParOf" srcId="{27F49519-D3D4-49FF-A019-5B5AFCDF99AA}" destId="{874439D4-82E5-4D34-B683-B8DD9F6F9047}" srcOrd="1" destOrd="0" presId="urn:microsoft.com/office/officeart/2005/8/layout/bProcess4"/>
    <dgm:cxn modelId="{4A8B2E0B-54A0-49DC-9E27-26D447327176}" type="presParOf" srcId="{5C734667-EF43-4E1F-B5C3-26AC2DE265AF}" destId="{86A5E4FF-B187-4DB2-9704-5AD4E979CE00}" srcOrd="3" destOrd="0" presId="urn:microsoft.com/office/officeart/2005/8/layout/bProcess4"/>
    <dgm:cxn modelId="{26EEA216-2C79-4D90-A178-9961B5E3CE50}" type="presParOf" srcId="{5C734667-EF43-4E1F-B5C3-26AC2DE265AF}" destId="{68AD24F2-4349-4B46-84E9-AD35D4871280}" srcOrd="4" destOrd="0" presId="urn:microsoft.com/office/officeart/2005/8/layout/bProcess4"/>
    <dgm:cxn modelId="{C8FF32A7-1F90-46A8-9CF1-2A898759D6A5}" type="presParOf" srcId="{68AD24F2-4349-4B46-84E9-AD35D4871280}" destId="{B8973428-17F4-4E21-B2B3-448D229B0B95}" srcOrd="0" destOrd="0" presId="urn:microsoft.com/office/officeart/2005/8/layout/bProcess4"/>
    <dgm:cxn modelId="{117D4129-3F9C-4504-96AA-934EFC8F6BFB}" type="presParOf" srcId="{68AD24F2-4349-4B46-84E9-AD35D4871280}" destId="{4A1CDAF5-C483-4B0D-B91C-7D72AB667A86}" srcOrd="1" destOrd="0" presId="urn:microsoft.com/office/officeart/2005/8/layout/bProcess4"/>
    <dgm:cxn modelId="{F5EB0D86-4410-4863-953A-B21156B0E183}" type="presParOf" srcId="{5C734667-EF43-4E1F-B5C3-26AC2DE265AF}" destId="{5F736747-E80B-4E26-A360-FF0BBA8CDFBE}" srcOrd="5" destOrd="0" presId="urn:microsoft.com/office/officeart/2005/8/layout/bProcess4"/>
    <dgm:cxn modelId="{B473D49F-D040-4511-9B5D-1EAD014D2549}" type="presParOf" srcId="{5C734667-EF43-4E1F-B5C3-26AC2DE265AF}" destId="{A02F1F0C-7DD8-4BE3-B004-59F3C39DC48F}" srcOrd="6" destOrd="0" presId="urn:microsoft.com/office/officeart/2005/8/layout/bProcess4"/>
    <dgm:cxn modelId="{04997905-0481-4E69-B357-355FE0618594}" type="presParOf" srcId="{A02F1F0C-7DD8-4BE3-B004-59F3C39DC48F}" destId="{1D3065C5-5DCA-4F74-954A-D8B597B73388}" srcOrd="0" destOrd="0" presId="urn:microsoft.com/office/officeart/2005/8/layout/bProcess4"/>
    <dgm:cxn modelId="{5FD43D2F-F209-4F47-B77F-DD52D4302B6F}" type="presParOf" srcId="{A02F1F0C-7DD8-4BE3-B004-59F3C39DC48F}" destId="{365D4D5C-3537-4B34-A753-18071566162C}" srcOrd="1" destOrd="0" presId="urn:microsoft.com/office/officeart/2005/8/layout/bProcess4"/>
    <dgm:cxn modelId="{7DAE7D90-1334-4B8F-8516-45EC390606ED}" type="presParOf" srcId="{5C734667-EF43-4E1F-B5C3-26AC2DE265AF}" destId="{17048D08-7E5C-4A32-8A9F-5B417D7C1685}" srcOrd="7" destOrd="0" presId="urn:microsoft.com/office/officeart/2005/8/layout/bProcess4"/>
    <dgm:cxn modelId="{CF5B6481-F600-4ABA-BE3A-6A84C1503C84}" type="presParOf" srcId="{5C734667-EF43-4E1F-B5C3-26AC2DE265AF}" destId="{565BE067-D135-47CB-A328-A47A07F7404B}" srcOrd="8" destOrd="0" presId="urn:microsoft.com/office/officeart/2005/8/layout/bProcess4"/>
    <dgm:cxn modelId="{41FB8AA0-B230-43EC-9325-C231A5662603}" type="presParOf" srcId="{565BE067-D135-47CB-A328-A47A07F7404B}" destId="{41534873-65BB-462B-9614-E71AE0CBCDF5}" srcOrd="0" destOrd="0" presId="urn:microsoft.com/office/officeart/2005/8/layout/bProcess4"/>
    <dgm:cxn modelId="{7F0ADB37-EE8C-4594-8DBB-E9B320383D18}" type="presParOf" srcId="{565BE067-D135-47CB-A328-A47A07F7404B}" destId="{036BED1E-1D83-4744-81F4-9E346A1798D9}" srcOrd="1" destOrd="0" presId="urn:microsoft.com/office/officeart/2005/8/layout/bProcess4"/>
    <dgm:cxn modelId="{494DF411-6AFD-45D8-8557-179FED2F23A2}" type="presParOf" srcId="{5C734667-EF43-4E1F-B5C3-26AC2DE265AF}" destId="{948FC4A6-94EE-49B2-AD36-45E7442B8811}" srcOrd="9" destOrd="0" presId="urn:microsoft.com/office/officeart/2005/8/layout/bProcess4"/>
    <dgm:cxn modelId="{F7781255-E527-40C1-88AA-1D3FFD262AC6}" type="presParOf" srcId="{5C734667-EF43-4E1F-B5C3-26AC2DE265AF}" destId="{ABD73FF0-37C3-4329-9029-B3601FE0F796}" srcOrd="10" destOrd="0" presId="urn:microsoft.com/office/officeart/2005/8/layout/bProcess4"/>
    <dgm:cxn modelId="{A7791CDC-E73E-4B59-8A39-7F2AF3313795}" type="presParOf" srcId="{ABD73FF0-37C3-4329-9029-B3601FE0F796}" destId="{BA5FA6D4-B3AD-4970-86E9-136E1A9AC47E}" srcOrd="0" destOrd="0" presId="urn:microsoft.com/office/officeart/2005/8/layout/bProcess4"/>
    <dgm:cxn modelId="{66417E75-71E8-43DA-A9E3-7344FF560C9F}" type="presParOf" srcId="{ABD73FF0-37C3-4329-9029-B3601FE0F796}" destId="{85CCEDF2-6C4D-4244-A0BE-B5516D6D368C}" srcOrd="1" destOrd="0" presId="urn:microsoft.com/office/officeart/2005/8/layout/bProcess4"/>
    <dgm:cxn modelId="{4B8CE5DB-01AA-443A-B3B8-39AFACE30800}" type="presParOf" srcId="{5C734667-EF43-4E1F-B5C3-26AC2DE265AF}" destId="{E9FDD3D7-F530-4752-947E-B0C0DC288141}" srcOrd="11" destOrd="0" presId="urn:microsoft.com/office/officeart/2005/8/layout/bProcess4"/>
    <dgm:cxn modelId="{C783B846-BAB5-4123-82B3-AE7E0E4931D8}" type="presParOf" srcId="{5C734667-EF43-4E1F-B5C3-26AC2DE265AF}" destId="{85FDFA2C-DFDB-4B32-9750-7AA395CC0C44}" srcOrd="12" destOrd="0" presId="urn:microsoft.com/office/officeart/2005/8/layout/bProcess4"/>
    <dgm:cxn modelId="{ED154A31-E3CF-4349-A7EA-C34FD96CAEBA}" type="presParOf" srcId="{85FDFA2C-DFDB-4B32-9750-7AA395CC0C44}" destId="{A5A8C918-867D-477A-9E20-ACFE8C365228}" srcOrd="0" destOrd="0" presId="urn:microsoft.com/office/officeart/2005/8/layout/bProcess4"/>
    <dgm:cxn modelId="{310113AF-44A1-4FDA-B894-DC32BC5FB935}" type="presParOf" srcId="{85FDFA2C-DFDB-4B32-9750-7AA395CC0C44}" destId="{F166FB26-1DE5-489B-9C8E-2C4C072134B2}"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9FF67B-A5DF-4580-856D-47EDEB9FBF33}" type="doc">
      <dgm:prSet loTypeId="urn:microsoft.com/office/officeart/2005/8/layout/vProcess5" loCatId="process" qsTypeId="urn:microsoft.com/office/officeart/2005/8/quickstyle/simple5" qsCatId="simple" csTypeId="urn:microsoft.com/office/officeart/2005/8/colors/colorful2" csCatId="colorful" phldr="1"/>
      <dgm:spPr/>
      <dgm:t>
        <a:bodyPr/>
        <a:lstStyle/>
        <a:p>
          <a:endParaRPr lang="en-US"/>
        </a:p>
      </dgm:t>
    </dgm:pt>
    <dgm:pt modelId="{902D0485-D8D5-407C-9013-815AAD619AD3}">
      <dgm:prSet phldrT="[Text]"/>
      <dgm:spPr>
        <a:solidFill>
          <a:schemeClr val="accent4">
            <a:lumMod val="75000"/>
          </a:schemeClr>
        </a:solidFill>
      </dgm:spPr>
      <dgm:t>
        <a:bodyPr/>
        <a:lstStyle/>
        <a:p>
          <a:r>
            <a:rPr lang="en-US" b="1" dirty="0">
              <a:solidFill>
                <a:schemeClr val="tx1"/>
              </a:solidFill>
            </a:rPr>
            <a:t>Identifying outcome components  in Outcome column</a:t>
          </a:r>
        </a:p>
      </dgm:t>
    </dgm:pt>
    <dgm:pt modelId="{6BA0E1D6-9825-4F53-B62F-BA5740A77119}" type="parTrans" cxnId="{39DE44FD-9DAF-473C-8E03-530A7186210F}">
      <dgm:prSet/>
      <dgm:spPr/>
      <dgm:t>
        <a:bodyPr/>
        <a:lstStyle/>
        <a:p>
          <a:endParaRPr lang="en-US"/>
        </a:p>
      </dgm:t>
    </dgm:pt>
    <dgm:pt modelId="{046B69E9-514E-4E18-B73B-A37E1573F582}" type="sibTrans" cxnId="{39DE44FD-9DAF-473C-8E03-530A7186210F}">
      <dgm:prSet/>
      <dgm:spPr>
        <a:solidFill>
          <a:schemeClr val="accent3">
            <a:alpha val="90000"/>
          </a:schemeClr>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AEBB0144-88EF-46E7-B003-8233D6906E29}">
      <dgm:prSet phldrT="[Text]"/>
      <dgm:spPr/>
      <dgm:t>
        <a:bodyPr/>
        <a:lstStyle/>
        <a:p>
          <a:r>
            <a:rPr lang="en-US" b="1" dirty="0">
              <a:solidFill>
                <a:schemeClr val="tx1"/>
              </a:solidFill>
            </a:rPr>
            <a:t>Identifying and creating set of bad outcomes</a:t>
          </a:r>
        </a:p>
      </dgm:t>
    </dgm:pt>
    <dgm:pt modelId="{69CDFD14-25EB-416B-9722-E2D9D55C047E}" type="parTrans" cxnId="{BC13E3DC-0482-4D1D-97F5-BBB079ADFC49}">
      <dgm:prSet/>
      <dgm:spPr/>
      <dgm:t>
        <a:bodyPr/>
        <a:lstStyle/>
        <a:p>
          <a:endParaRPr lang="en-US"/>
        </a:p>
      </dgm:t>
    </dgm:pt>
    <dgm:pt modelId="{768C2D8C-77B0-4036-94BE-0E62468EE110}" type="sibTrans" cxnId="{BC13E3DC-0482-4D1D-97F5-BBB079ADFC49}">
      <dgm:prSet/>
      <dgm:spPr>
        <a:solidFill>
          <a:schemeClr val="accent3">
            <a:alpha val="90000"/>
          </a:schemeClr>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3BEDCDC0-1635-4FCF-BBE4-B2AA994B04A4}">
      <dgm:prSet phldrT="[Text]"/>
      <dgm:spPr/>
      <dgm:t>
        <a:bodyPr/>
        <a:lstStyle/>
        <a:p>
          <a:r>
            <a:rPr lang="en-US" b="1" dirty="0">
              <a:solidFill>
                <a:schemeClr val="tx1"/>
              </a:solidFill>
            </a:rPr>
            <a:t>Creating landing class variable to classify outcomes</a:t>
          </a:r>
        </a:p>
      </dgm:t>
    </dgm:pt>
    <dgm:pt modelId="{A3493C82-7C7D-4A5D-93B3-02051B4618AD}" type="parTrans" cxnId="{1CD1D87A-8F1A-4741-9C9E-C271E7B1A001}">
      <dgm:prSet/>
      <dgm:spPr/>
      <dgm:t>
        <a:bodyPr/>
        <a:lstStyle/>
        <a:p>
          <a:endParaRPr lang="en-US"/>
        </a:p>
      </dgm:t>
    </dgm:pt>
    <dgm:pt modelId="{EFA42520-C06D-474A-8A6A-8C54B394EEFF}" type="sibTrans" cxnId="{1CD1D87A-8F1A-4741-9C9E-C271E7B1A001}">
      <dgm:prSet/>
      <dgm:spPr>
        <a:solidFill>
          <a:schemeClr val="accent3">
            <a:alpha val="90000"/>
          </a:schemeClr>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5D1D7AA0-061E-4055-AB66-5D5CCAD5931A}">
      <dgm:prSet phldrT="[Text]"/>
      <dgm:spPr/>
      <dgm:t>
        <a:bodyPr/>
        <a:lstStyle/>
        <a:p>
          <a:r>
            <a:rPr lang="en-US" b="1" dirty="0">
              <a:solidFill>
                <a:schemeClr val="tx1"/>
              </a:solidFill>
            </a:rPr>
            <a:t>Casting landing class variable into column “class”</a:t>
          </a:r>
        </a:p>
      </dgm:t>
    </dgm:pt>
    <dgm:pt modelId="{CA06807B-BC43-40E6-A692-A334DAEEF3D8}" type="parTrans" cxnId="{324CC293-4EAD-470E-BB3F-345B30998850}">
      <dgm:prSet/>
      <dgm:spPr/>
      <dgm:t>
        <a:bodyPr/>
        <a:lstStyle/>
        <a:p>
          <a:endParaRPr lang="en-US"/>
        </a:p>
      </dgm:t>
    </dgm:pt>
    <dgm:pt modelId="{CCC1914B-75CE-48E5-B465-5243F4245808}" type="sibTrans" cxnId="{324CC293-4EAD-470E-BB3F-345B30998850}">
      <dgm:prSet/>
      <dgm:spPr/>
      <dgm:t>
        <a:bodyPr/>
        <a:lstStyle/>
        <a:p>
          <a:endParaRPr lang="en-US"/>
        </a:p>
      </dgm:t>
    </dgm:pt>
    <dgm:pt modelId="{8F3FABE4-91BA-4580-93F2-BF4D41AF2894}">
      <dgm:prSet phldrT="[Text]"/>
      <dgm:spPr/>
      <dgm:t>
        <a:bodyPr/>
        <a:lstStyle/>
        <a:p>
          <a:r>
            <a:rPr lang="en-US" b="1" dirty="0">
              <a:solidFill>
                <a:schemeClr val="tx1"/>
              </a:solidFill>
            </a:rPr>
            <a:t>Separating outcome components to landing locations and mission outcome</a:t>
          </a:r>
        </a:p>
      </dgm:t>
    </dgm:pt>
    <dgm:pt modelId="{AC0C77F5-7713-4E91-B2E0-B62F5E548897}" type="parTrans" cxnId="{90CB1D65-913A-4FB0-9730-ECB20C8DE81B}">
      <dgm:prSet/>
      <dgm:spPr/>
      <dgm:t>
        <a:bodyPr/>
        <a:lstStyle/>
        <a:p>
          <a:endParaRPr lang="en-US"/>
        </a:p>
      </dgm:t>
    </dgm:pt>
    <dgm:pt modelId="{7A69B87E-931B-49F2-ABF9-E247FDF17078}" type="sibTrans" cxnId="{90CB1D65-913A-4FB0-9730-ECB20C8DE81B}">
      <dgm:prSet/>
      <dgm:spPr>
        <a:solidFill>
          <a:schemeClr val="accent3">
            <a:alpha val="90000"/>
          </a:schemeClr>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60F3CEB-DEC6-402E-B5B2-457DDF679EA4}" type="pres">
      <dgm:prSet presAssocID="{399FF67B-A5DF-4580-856D-47EDEB9FBF33}" presName="outerComposite" presStyleCnt="0">
        <dgm:presLayoutVars>
          <dgm:chMax val="5"/>
          <dgm:dir/>
          <dgm:resizeHandles val="exact"/>
        </dgm:presLayoutVars>
      </dgm:prSet>
      <dgm:spPr/>
    </dgm:pt>
    <dgm:pt modelId="{C89D2694-873E-4067-B287-D3DF91E1AE8A}" type="pres">
      <dgm:prSet presAssocID="{399FF67B-A5DF-4580-856D-47EDEB9FBF33}" presName="dummyMaxCanvas" presStyleCnt="0">
        <dgm:presLayoutVars/>
      </dgm:prSet>
      <dgm:spPr/>
    </dgm:pt>
    <dgm:pt modelId="{9054C0FF-B46B-408A-8C66-BE351EA00B81}" type="pres">
      <dgm:prSet presAssocID="{399FF67B-A5DF-4580-856D-47EDEB9FBF33}" presName="FiveNodes_1" presStyleLbl="node1" presStyleIdx="0" presStyleCnt="5">
        <dgm:presLayoutVars>
          <dgm:bulletEnabled val="1"/>
        </dgm:presLayoutVars>
      </dgm:prSet>
      <dgm:spPr/>
    </dgm:pt>
    <dgm:pt modelId="{D8583BA8-410D-46D6-B5C0-63A3E0006BF0}" type="pres">
      <dgm:prSet presAssocID="{399FF67B-A5DF-4580-856D-47EDEB9FBF33}" presName="FiveNodes_2" presStyleLbl="node1" presStyleIdx="1" presStyleCnt="5">
        <dgm:presLayoutVars>
          <dgm:bulletEnabled val="1"/>
        </dgm:presLayoutVars>
      </dgm:prSet>
      <dgm:spPr/>
    </dgm:pt>
    <dgm:pt modelId="{0E5EB685-2399-4EB6-AFE7-B14BD3B6EEB4}" type="pres">
      <dgm:prSet presAssocID="{399FF67B-A5DF-4580-856D-47EDEB9FBF33}" presName="FiveNodes_3" presStyleLbl="node1" presStyleIdx="2" presStyleCnt="5">
        <dgm:presLayoutVars>
          <dgm:bulletEnabled val="1"/>
        </dgm:presLayoutVars>
      </dgm:prSet>
      <dgm:spPr/>
    </dgm:pt>
    <dgm:pt modelId="{D0FDDA5B-75C2-4850-A49C-3A2C58E9D5FD}" type="pres">
      <dgm:prSet presAssocID="{399FF67B-A5DF-4580-856D-47EDEB9FBF33}" presName="FiveNodes_4" presStyleLbl="node1" presStyleIdx="3" presStyleCnt="5">
        <dgm:presLayoutVars>
          <dgm:bulletEnabled val="1"/>
        </dgm:presLayoutVars>
      </dgm:prSet>
      <dgm:spPr/>
    </dgm:pt>
    <dgm:pt modelId="{18FAC968-FD1A-4DF9-8746-6FCA19087C17}" type="pres">
      <dgm:prSet presAssocID="{399FF67B-A5DF-4580-856D-47EDEB9FBF33}" presName="FiveNodes_5" presStyleLbl="node1" presStyleIdx="4" presStyleCnt="5">
        <dgm:presLayoutVars>
          <dgm:bulletEnabled val="1"/>
        </dgm:presLayoutVars>
      </dgm:prSet>
      <dgm:spPr/>
    </dgm:pt>
    <dgm:pt modelId="{3D3E19EF-1951-4A69-A22C-05274253B934}" type="pres">
      <dgm:prSet presAssocID="{399FF67B-A5DF-4580-856D-47EDEB9FBF33}" presName="FiveConn_1-2" presStyleLbl="fgAccFollowNode1" presStyleIdx="0" presStyleCnt="4">
        <dgm:presLayoutVars>
          <dgm:bulletEnabled val="1"/>
        </dgm:presLayoutVars>
      </dgm:prSet>
      <dgm:spPr/>
    </dgm:pt>
    <dgm:pt modelId="{579D0414-6024-464F-B8A1-698C5B6859EB}" type="pres">
      <dgm:prSet presAssocID="{399FF67B-A5DF-4580-856D-47EDEB9FBF33}" presName="FiveConn_2-3" presStyleLbl="fgAccFollowNode1" presStyleIdx="1" presStyleCnt="4">
        <dgm:presLayoutVars>
          <dgm:bulletEnabled val="1"/>
        </dgm:presLayoutVars>
      </dgm:prSet>
      <dgm:spPr/>
    </dgm:pt>
    <dgm:pt modelId="{ACAB7B79-2D80-4EDE-AC71-09FA3F5CCB12}" type="pres">
      <dgm:prSet presAssocID="{399FF67B-A5DF-4580-856D-47EDEB9FBF33}" presName="FiveConn_3-4" presStyleLbl="fgAccFollowNode1" presStyleIdx="2" presStyleCnt="4">
        <dgm:presLayoutVars>
          <dgm:bulletEnabled val="1"/>
        </dgm:presLayoutVars>
      </dgm:prSet>
      <dgm:spPr/>
    </dgm:pt>
    <dgm:pt modelId="{CA7899A5-BFF9-4C63-8286-C4D1D7AFF26C}" type="pres">
      <dgm:prSet presAssocID="{399FF67B-A5DF-4580-856D-47EDEB9FBF33}" presName="FiveConn_4-5" presStyleLbl="fgAccFollowNode1" presStyleIdx="3" presStyleCnt="4">
        <dgm:presLayoutVars>
          <dgm:bulletEnabled val="1"/>
        </dgm:presLayoutVars>
      </dgm:prSet>
      <dgm:spPr/>
    </dgm:pt>
    <dgm:pt modelId="{BA041145-9419-40B0-91F4-EE481A15488D}" type="pres">
      <dgm:prSet presAssocID="{399FF67B-A5DF-4580-856D-47EDEB9FBF33}" presName="FiveNodes_1_text" presStyleLbl="node1" presStyleIdx="4" presStyleCnt="5">
        <dgm:presLayoutVars>
          <dgm:bulletEnabled val="1"/>
        </dgm:presLayoutVars>
      </dgm:prSet>
      <dgm:spPr/>
    </dgm:pt>
    <dgm:pt modelId="{2F451D53-092C-45F7-BB0B-9776DFB74899}" type="pres">
      <dgm:prSet presAssocID="{399FF67B-A5DF-4580-856D-47EDEB9FBF33}" presName="FiveNodes_2_text" presStyleLbl="node1" presStyleIdx="4" presStyleCnt="5">
        <dgm:presLayoutVars>
          <dgm:bulletEnabled val="1"/>
        </dgm:presLayoutVars>
      </dgm:prSet>
      <dgm:spPr/>
    </dgm:pt>
    <dgm:pt modelId="{FEA33965-42FB-4814-9230-64244FC51129}" type="pres">
      <dgm:prSet presAssocID="{399FF67B-A5DF-4580-856D-47EDEB9FBF33}" presName="FiveNodes_3_text" presStyleLbl="node1" presStyleIdx="4" presStyleCnt="5">
        <dgm:presLayoutVars>
          <dgm:bulletEnabled val="1"/>
        </dgm:presLayoutVars>
      </dgm:prSet>
      <dgm:spPr/>
    </dgm:pt>
    <dgm:pt modelId="{F930D00F-53D5-4E20-A2DA-A36BF850EC00}" type="pres">
      <dgm:prSet presAssocID="{399FF67B-A5DF-4580-856D-47EDEB9FBF33}" presName="FiveNodes_4_text" presStyleLbl="node1" presStyleIdx="4" presStyleCnt="5">
        <dgm:presLayoutVars>
          <dgm:bulletEnabled val="1"/>
        </dgm:presLayoutVars>
      </dgm:prSet>
      <dgm:spPr/>
    </dgm:pt>
    <dgm:pt modelId="{94521A8A-F421-4F4A-AF9B-C1821774B858}" type="pres">
      <dgm:prSet presAssocID="{399FF67B-A5DF-4580-856D-47EDEB9FBF33}" presName="FiveNodes_5_text" presStyleLbl="node1" presStyleIdx="4" presStyleCnt="5">
        <dgm:presLayoutVars>
          <dgm:bulletEnabled val="1"/>
        </dgm:presLayoutVars>
      </dgm:prSet>
      <dgm:spPr/>
    </dgm:pt>
  </dgm:ptLst>
  <dgm:cxnLst>
    <dgm:cxn modelId="{204EB11B-1BED-48B5-85A2-A51FA9E02F3B}" type="presOf" srcId="{3BEDCDC0-1635-4FCF-BBE4-B2AA994B04A4}" destId="{F930D00F-53D5-4E20-A2DA-A36BF850EC00}" srcOrd="1" destOrd="0" presId="urn:microsoft.com/office/officeart/2005/8/layout/vProcess5"/>
    <dgm:cxn modelId="{45E6072A-6BED-4235-97FA-4349D31059BC}" type="presOf" srcId="{8F3FABE4-91BA-4580-93F2-BF4D41AF2894}" destId="{2F451D53-092C-45F7-BB0B-9776DFB74899}" srcOrd="1" destOrd="0" presId="urn:microsoft.com/office/officeart/2005/8/layout/vProcess5"/>
    <dgm:cxn modelId="{4CA6B32A-ED13-4690-8492-EB47FD2EBA48}" type="presOf" srcId="{AEBB0144-88EF-46E7-B003-8233D6906E29}" destId="{0E5EB685-2399-4EB6-AFE7-B14BD3B6EEB4}" srcOrd="0" destOrd="0" presId="urn:microsoft.com/office/officeart/2005/8/layout/vProcess5"/>
    <dgm:cxn modelId="{D06E013E-E073-4686-B9E2-529403269A65}" type="presOf" srcId="{AEBB0144-88EF-46E7-B003-8233D6906E29}" destId="{FEA33965-42FB-4814-9230-64244FC51129}" srcOrd="1" destOrd="0" presId="urn:microsoft.com/office/officeart/2005/8/layout/vProcess5"/>
    <dgm:cxn modelId="{90625862-11AE-4F91-ACA3-21FCA3611FD0}" type="presOf" srcId="{5D1D7AA0-061E-4055-AB66-5D5CCAD5931A}" destId="{94521A8A-F421-4F4A-AF9B-C1821774B858}" srcOrd="1" destOrd="0" presId="urn:microsoft.com/office/officeart/2005/8/layout/vProcess5"/>
    <dgm:cxn modelId="{90CB1D65-913A-4FB0-9730-ECB20C8DE81B}" srcId="{399FF67B-A5DF-4580-856D-47EDEB9FBF33}" destId="{8F3FABE4-91BA-4580-93F2-BF4D41AF2894}" srcOrd="1" destOrd="0" parTransId="{AC0C77F5-7713-4E91-B2E0-B62F5E548897}" sibTransId="{7A69B87E-931B-49F2-ABF9-E247FDF17078}"/>
    <dgm:cxn modelId="{0F309A58-8F60-4301-8717-26EED9DF392F}" type="presOf" srcId="{5D1D7AA0-061E-4055-AB66-5D5CCAD5931A}" destId="{18FAC968-FD1A-4DF9-8746-6FCA19087C17}" srcOrd="0" destOrd="0" presId="urn:microsoft.com/office/officeart/2005/8/layout/vProcess5"/>
    <dgm:cxn modelId="{1CD1D87A-8F1A-4741-9C9E-C271E7B1A001}" srcId="{399FF67B-A5DF-4580-856D-47EDEB9FBF33}" destId="{3BEDCDC0-1635-4FCF-BBE4-B2AA994B04A4}" srcOrd="3" destOrd="0" parTransId="{A3493C82-7C7D-4A5D-93B3-02051B4618AD}" sibTransId="{EFA42520-C06D-474A-8A6A-8C54B394EEFF}"/>
    <dgm:cxn modelId="{109FD988-3DA3-4443-99AF-BBE0AC3184C3}" type="presOf" srcId="{902D0485-D8D5-407C-9013-815AAD619AD3}" destId="{9054C0FF-B46B-408A-8C66-BE351EA00B81}" srcOrd="0" destOrd="0" presId="urn:microsoft.com/office/officeart/2005/8/layout/vProcess5"/>
    <dgm:cxn modelId="{324CC293-4EAD-470E-BB3F-345B30998850}" srcId="{399FF67B-A5DF-4580-856D-47EDEB9FBF33}" destId="{5D1D7AA0-061E-4055-AB66-5D5CCAD5931A}" srcOrd="4" destOrd="0" parTransId="{CA06807B-BC43-40E6-A692-A334DAEEF3D8}" sibTransId="{CCC1914B-75CE-48E5-B465-5243F4245808}"/>
    <dgm:cxn modelId="{2B44A4AC-08CF-480F-BE4E-0971BFB642CD}" type="presOf" srcId="{EFA42520-C06D-474A-8A6A-8C54B394EEFF}" destId="{CA7899A5-BFF9-4C63-8286-C4D1D7AFF26C}" srcOrd="0" destOrd="0" presId="urn:microsoft.com/office/officeart/2005/8/layout/vProcess5"/>
    <dgm:cxn modelId="{F0CCCBAD-5E28-4036-9904-B048F4C82446}" type="presOf" srcId="{902D0485-D8D5-407C-9013-815AAD619AD3}" destId="{BA041145-9419-40B0-91F4-EE481A15488D}" srcOrd="1" destOrd="0" presId="urn:microsoft.com/office/officeart/2005/8/layout/vProcess5"/>
    <dgm:cxn modelId="{0BB1E6B9-BE5A-451E-8905-6CF470B1850B}" type="presOf" srcId="{7A69B87E-931B-49F2-ABF9-E247FDF17078}" destId="{579D0414-6024-464F-B8A1-698C5B6859EB}" srcOrd="0" destOrd="0" presId="urn:microsoft.com/office/officeart/2005/8/layout/vProcess5"/>
    <dgm:cxn modelId="{E1B54FBA-2D4A-4E4A-9344-6181176B3EF7}" type="presOf" srcId="{768C2D8C-77B0-4036-94BE-0E62468EE110}" destId="{ACAB7B79-2D80-4EDE-AC71-09FA3F5CCB12}" srcOrd="0" destOrd="0" presId="urn:microsoft.com/office/officeart/2005/8/layout/vProcess5"/>
    <dgm:cxn modelId="{B38983C2-3D82-4033-B2CE-038E42F38C5A}" type="presOf" srcId="{046B69E9-514E-4E18-B73B-A37E1573F582}" destId="{3D3E19EF-1951-4A69-A22C-05274253B934}" srcOrd="0" destOrd="0" presId="urn:microsoft.com/office/officeart/2005/8/layout/vProcess5"/>
    <dgm:cxn modelId="{FF6DD9C8-C106-4BEB-A943-C45972AACDF5}" type="presOf" srcId="{3BEDCDC0-1635-4FCF-BBE4-B2AA994B04A4}" destId="{D0FDDA5B-75C2-4850-A49C-3A2C58E9D5FD}" srcOrd="0" destOrd="0" presId="urn:microsoft.com/office/officeart/2005/8/layout/vProcess5"/>
    <dgm:cxn modelId="{BC13E3DC-0482-4D1D-97F5-BBB079ADFC49}" srcId="{399FF67B-A5DF-4580-856D-47EDEB9FBF33}" destId="{AEBB0144-88EF-46E7-B003-8233D6906E29}" srcOrd="2" destOrd="0" parTransId="{69CDFD14-25EB-416B-9722-E2D9D55C047E}" sibTransId="{768C2D8C-77B0-4036-94BE-0E62468EE110}"/>
    <dgm:cxn modelId="{07FF23F0-F1BB-45F8-8F7D-56D3FF1B8A73}" type="presOf" srcId="{8F3FABE4-91BA-4580-93F2-BF4D41AF2894}" destId="{D8583BA8-410D-46D6-B5C0-63A3E0006BF0}" srcOrd="0" destOrd="0" presId="urn:microsoft.com/office/officeart/2005/8/layout/vProcess5"/>
    <dgm:cxn modelId="{39DE44FD-9DAF-473C-8E03-530A7186210F}" srcId="{399FF67B-A5DF-4580-856D-47EDEB9FBF33}" destId="{902D0485-D8D5-407C-9013-815AAD619AD3}" srcOrd="0" destOrd="0" parTransId="{6BA0E1D6-9825-4F53-B62F-BA5740A77119}" sibTransId="{046B69E9-514E-4E18-B73B-A37E1573F582}"/>
    <dgm:cxn modelId="{069623FF-BE70-49C8-8CA3-3CD7C32AEB83}" type="presOf" srcId="{399FF67B-A5DF-4580-856D-47EDEB9FBF33}" destId="{060F3CEB-DEC6-402E-B5B2-457DDF679EA4}" srcOrd="0" destOrd="0" presId="urn:microsoft.com/office/officeart/2005/8/layout/vProcess5"/>
    <dgm:cxn modelId="{EA73CE22-7AF6-47A8-BA2C-832E9FA8A016}" type="presParOf" srcId="{060F3CEB-DEC6-402E-B5B2-457DDF679EA4}" destId="{C89D2694-873E-4067-B287-D3DF91E1AE8A}" srcOrd="0" destOrd="0" presId="urn:microsoft.com/office/officeart/2005/8/layout/vProcess5"/>
    <dgm:cxn modelId="{DB597984-0C8D-4552-8354-E121D1AFC4A2}" type="presParOf" srcId="{060F3CEB-DEC6-402E-B5B2-457DDF679EA4}" destId="{9054C0FF-B46B-408A-8C66-BE351EA00B81}" srcOrd="1" destOrd="0" presId="urn:microsoft.com/office/officeart/2005/8/layout/vProcess5"/>
    <dgm:cxn modelId="{3E41594D-DF2A-4E35-A7DA-B5E2B5C0A9A0}" type="presParOf" srcId="{060F3CEB-DEC6-402E-B5B2-457DDF679EA4}" destId="{D8583BA8-410D-46D6-B5C0-63A3E0006BF0}" srcOrd="2" destOrd="0" presId="urn:microsoft.com/office/officeart/2005/8/layout/vProcess5"/>
    <dgm:cxn modelId="{E99A2A02-B112-4072-B5E1-CA27B98B940D}" type="presParOf" srcId="{060F3CEB-DEC6-402E-B5B2-457DDF679EA4}" destId="{0E5EB685-2399-4EB6-AFE7-B14BD3B6EEB4}" srcOrd="3" destOrd="0" presId="urn:microsoft.com/office/officeart/2005/8/layout/vProcess5"/>
    <dgm:cxn modelId="{BB48CCF4-A80A-4F8A-9B8F-AF3AA189B084}" type="presParOf" srcId="{060F3CEB-DEC6-402E-B5B2-457DDF679EA4}" destId="{D0FDDA5B-75C2-4850-A49C-3A2C58E9D5FD}" srcOrd="4" destOrd="0" presId="urn:microsoft.com/office/officeart/2005/8/layout/vProcess5"/>
    <dgm:cxn modelId="{6CD17276-3158-48D8-B224-F896D891F9A4}" type="presParOf" srcId="{060F3CEB-DEC6-402E-B5B2-457DDF679EA4}" destId="{18FAC968-FD1A-4DF9-8746-6FCA19087C17}" srcOrd="5" destOrd="0" presId="urn:microsoft.com/office/officeart/2005/8/layout/vProcess5"/>
    <dgm:cxn modelId="{88EB535E-8EC7-4703-83CA-35C13BD42B19}" type="presParOf" srcId="{060F3CEB-DEC6-402E-B5B2-457DDF679EA4}" destId="{3D3E19EF-1951-4A69-A22C-05274253B934}" srcOrd="6" destOrd="0" presId="urn:microsoft.com/office/officeart/2005/8/layout/vProcess5"/>
    <dgm:cxn modelId="{A661B3C5-1B90-4556-A856-78FB50E94C09}" type="presParOf" srcId="{060F3CEB-DEC6-402E-B5B2-457DDF679EA4}" destId="{579D0414-6024-464F-B8A1-698C5B6859EB}" srcOrd="7" destOrd="0" presId="urn:microsoft.com/office/officeart/2005/8/layout/vProcess5"/>
    <dgm:cxn modelId="{487BCC6D-8F0F-4835-97F5-D2A6B196653A}" type="presParOf" srcId="{060F3CEB-DEC6-402E-B5B2-457DDF679EA4}" destId="{ACAB7B79-2D80-4EDE-AC71-09FA3F5CCB12}" srcOrd="8" destOrd="0" presId="urn:microsoft.com/office/officeart/2005/8/layout/vProcess5"/>
    <dgm:cxn modelId="{3DB3ACC5-030B-43C5-9917-0B57CD4695F8}" type="presParOf" srcId="{060F3CEB-DEC6-402E-B5B2-457DDF679EA4}" destId="{CA7899A5-BFF9-4C63-8286-C4D1D7AFF26C}" srcOrd="9" destOrd="0" presId="urn:microsoft.com/office/officeart/2005/8/layout/vProcess5"/>
    <dgm:cxn modelId="{1AFA3B6E-6073-4000-8E4C-2655E12D14D8}" type="presParOf" srcId="{060F3CEB-DEC6-402E-B5B2-457DDF679EA4}" destId="{BA041145-9419-40B0-91F4-EE481A15488D}" srcOrd="10" destOrd="0" presId="urn:microsoft.com/office/officeart/2005/8/layout/vProcess5"/>
    <dgm:cxn modelId="{F89FF509-10B5-4B37-98CB-E52CC17694A9}" type="presParOf" srcId="{060F3CEB-DEC6-402E-B5B2-457DDF679EA4}" destId="{2F451D53-092C-45F7-BB0B-9776DFB74899}" srcOrd="11" destOrd="0" presId="urn:microsoft.com/office/officeart/2005/8/layout/vProcess5"/>
    <dgm:cxn modelId="{A588BA1F-5BE0-4FC3-A5A0-23E71491E262}" type="presParOf" srcId="{060F3CEB-DEC6-402E-B5B2-457DDF679EA4}" destId="{FEA33965-42FB-4814-9230-64244FC51129}" srcOrd="12" destOrd="0" presId="urn:microsoft.com/office/officeart/2005/8/layout/vProcess5"/>
    <dgm:cxn modelId="{07512920-CC89-4FAA-A43B-3705E553D0FC}" type="presParOf" srcId="{060F3CEB-DEC6-402E-B5B2-457DDF679EA4}" destId="{F930D00F-53D5-4E20-A2DA-A36BF850EC00}" srcOrd="13" destOrd="0" presId="urn:microsoft.com/office/officeart/2005/8/layout/vProcess5"/>
    <dgm:cxn modelId="{D889321C-D235-45B7-AEEB-DEA197444972}" type="presParOf" srcId="{060F3CEB-DEC6-402E-B5B2-457DDF679EA4}" destId="{94521A8A-F421-4F4A-AF9B-C1821774B85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AA2063-8E56-44B5-BDCB-FB8B7129DD9C}" type="doc">
      <dgm:prSet loTypeId="urn:microsoft.com/office/officeart/2005/8/layout/bProcess4" loCatId="process" qsTypeId="urn:microsoft.com/office/officeart/2005/8/quickstyle/simple5" qsCatId="simple" csTypeId="urn:microsoft.com/office/officeart/2005/8/colors/colorful5" csCatId="colorful" phldr="1"/>
      <dgm:spPr/>
      <dgm:t>
        <a:bodyPr/>
        <a:lstStyle/>
        <a:p>
          <a:endParaRPr lang="en-US"/>
        </a:p>
      </dgm:t>
    </dgm:pt>
    <dgm:pt modelId="{3CDBC884-645B-4B65-974E-393DE426CD54}">
      <dgm:prSet phldrT="[Text]" custT="1"/>
      <dgm:spPr/>
      <dgm:t>
        <a:bodyPr/>
        <a:lstStyle/>
        <a:p>
          <a:r>
            <a:rPr lang="en-US" sz="1050" b="1" dirty="0">
              <a:solidFill>
                <a:schemeClr val="tx1"/>
              </a:solidFill>
            </a:rPr>
            <a:t>Separating the “class” column from the dataset</a:t>
          </a:r>
        </a:p>
      </dgm:t>
    </dgm:pt>
    <dgm:pt modelId="{0135A7E2-729A-4B7C-BA7B-0D344ED42719}" type="parTrans" cxnId="{4642B07E-D540-41FE-8F5C-3F4E273324E1}">
      <dgm:prSet/>
      <dgm:spPr/>
      <dgm:t>
        <a:bodyPr/>
        <a:lstStyle/>
        <a:p>
          <a:endParaRPr lang="en-US"/>
        </a:p>
      </dgm:t>
    </dgm:pt>
    <dgm:pt modelId="{9305DD32-9AAA-4DEB-AFC8-A12F0675DD03}" type="sibTrans" cxnId="{4642B07E-D540-41FE-8F5C-3F4E273324E1}">
      <dgm:prSet/>
      <dgm:spPr/>
      <dgm:t>
        <a:bodyPr/>
        <a:lstStyle/>
        <a:p>
          <a:endParaRPr lang="en-US"/>
        </a:p>
      </dgm:t>
    </dgm:pt>
    <dgm:pt modelId="{F7622039-9F5D-4052-AB94-D86A93505465}">
      <dgm:prSet phldrT="[Text]" custT="1"/>
      <dgm:spPr/>
      <dgm:t>
        <a:bodyPr/>
        <a:lstStyle/>
        <a:p>
          <a:r>
            <a:rPr lang="en-US" sz="1050" b="1" dirty="0">
              <a:solidFill>
                <a:schemeClr val="tx1"/>
              </a:solidFill>
            </a:rPr>
            <a:t>Standardize, Fit, and Transform the features from the dataset</a:t>
          </a:r>
        </a:p>
      </dgm:t>
    </dgm:pt>
    <dgm:pt modelId="{C720237B-790D-4864-B914-44AF2D0EBD77}" type="parTrans" cxnId="{0FABE13C-04A8-4A19-8CBC-1299935F6D82}">
      <dgm:prSet/>
      <dgm:spPr/>
      <dgm:t>
        <a:bodyPr/>
        <a:lstStyle/>
        <a:p>
          <a:endParaRPr lang="en-US"/>
        </a:p>
      </dgm:t>
    </dgm:pt>
    <dgm:pt modelId="{8810C60E-5FF4-499E-86CC-79CB8BF1FAA8}" type="sibTrans" cxnId="{0FABE13C-04A8-4A19-8CBC-1299935F6D82}">
      <dgm:prSet/>
      <dgm:spPr/>
      <dgm:t>
        <a:bodyPr/>
        <a:lstStyle/>
        <a:p>
          <a:endParaRPr lang="en-US"/>
        </a:p>
      </dgm:t>
    </dgm:pt>
    <dgm:pt modelId="{3140E088-D5AA-483A-B7BA-8EB9EF8E4D39}">
      <dgm:prSet phldrT="[Text]" custT="1"/>
      <dgm:spPr/>
      <dgm:t>
        <a:bodyPr/>
        <a:lstStyle/>
        <a:p>
          <a:r>
            <a:rPr lang="en-US" sz="1050" b="1" dirty="0">
              <a:solidFill>
                <a:schemeClr val="tx1"/>
              </a:solidFill>
            </a:rPr>
            <a:t>Splitting the data into Training and Testing sets with </a:t>
          </a:r>
          <a:r>
            <a:rPr lang="en-US" sz="1050" b="1" dirty="0" err="1">
              <a:solidFill>
                <a:schemeClr val="tx1"/>
              </a:solidFill>
            </a:rPr>
            <a:t>Train_test_split</a:t>
          </a:r>
          <a:endParaRPr lang="en-US" sz="1050" b="1" dirty="0">
            <a:solidFill>
              <a:schemeClr val="tx1"/>
            </a:solidFill>
          </a:endParaRPr>
        </a:p>
      </dgm:t>
    </dgm:pt>
    <dgm:pt modelId="{4250DC04-F3AC-488F-968F-F97E38CC3712}" type="parTrans" cxnId="{A968954B-1A67-494F-B490-FCCB85DA8165}">
      <dgm:prSet/>
      <dgm:spPr/>
      <dgm:t>
        <a:bodyPr/>
        <a:lstStyle/>
        <a:p>
          <a:endParaRPr lang="en-US"/>
        </a:p>
      </dgm:t>
    </dgm:pt>
    <dgm:pt modelId="{C91F35D4-346F-4E85-92B1-07DC9D269818}" type="sibTrans" cxnId="{A968954B-1A67-494F-B490-FCCB85DA8165}">
      <dgm:prSet/>
      <dgm:spPr/>
      <dgm:t>
        <a:bodyPr/>
        <a:lstStyle/>
        <a:p>
          <a:endParaRPr lang="en-US"/>
        </a:p>
      </dgm:t>
    </dgm:pt>
    <dgm:pt modelId="{57EA27D8-04CD-451A-B07D-C79C89782F8A}">
      <dgm:prSet phldrT="[Text]" custT="1"/>
      <dgm:spPr/>
      <dgm:t>
        <a:bodyPr/>
        <a:lstStyle/>
        <a:p>
          <a:r>
            <a:rPr lang="en-US" sz="1050" b="1" dirty="0">
              <a:solidFill>
                <a:schemeClr val="tx1"/>
              </a:solidFill>
            </a:rPr>
            <a:t>Performing </a:t>
          </a:r>
          <a:r>
            <a:rPr lang="en-US" sz="1050" b="1" dirty="0" err="1">
              <a:solidFill>
                <a:schemeClr val="tx1"/>
              </a:solidFill>
            </a:rPr>
            <a:t>GridSearchCV</a:t>
          </a:r>
          <a:r>
            <a:rPr lang="en-US" sz="1050" b="1" dirty="0">
              <a:solidFill>
                <a:schemeClr val="tx1"/>
              </a:solidFill>
            </a:rPr>
            <a:t> across all models</a:t>
          </a:r>
        </a:p>
      </dgm:t>
    </dgm:pt>
    <dgm:pt modelId="{57B229A6-61B0-4A27-B443-04DFCEFC63EF}" type="parTrans" cxnId="{7B528180-898A-43C1-A236-EA367DE16B4F}">
      <dgm:prSet/>
      <dgm:spPr/>
      <dgm:t>
        <a:bodyPr/>
        <a:lstStyle/>
        <a:p>
          <a:endParaRPr lang="en-US"/>
        </a:p>
      </dgm:t>
    </dgm:pt>
    <dgm:pt modelId="{357AA22F-1C70-4680-9236-B72954633D9B}" type="sibTrans" cxnId="{7B528180-898A-43C1-A236-EA367DE16B4F}">
      <dgm:prSet/>
      <dgm:spPr/>
      <dgm:t>
        <a:bodyPr/>
        <a:lstStyle/>
        <a:p>
          <a:endParaRPr lang="en-US"/>
        </a:p>
      </dgm:t>
    </dgm:pt>
    <dgm:pt modelId="{D5A9C64E-3795-4D1E-9417-7485100C24E2}">
      <dgm:prSet phldrT="[Text]" custT="1"/>
      <dgm:spPr/>
      <dgm:t>
        <a:bodyPr/>
        <a:lstStyle/>
        <a:p>
          <a:r>
            <a:rPr lang="en-US" sz="1050" b="1" dirty="0">
              <a:solidFill>
                <a:schemeClr val="tx1"/>
              </a:solidFill>
            </a:rPr>
            <a:t>Measure the accuracy of models with the best parameters</a:t>
          </a:r>
        </a:p>
      </dgm:t>
    </dgm:pt>
    <dgm:pt modelId="{D1232A75-DE5E-4CAE-B7C5-5DE503CE4CB2}" type="parTrans" cxnId="{F6FA7236-FB84-41DA-9A09-1037C0181DCE}">
      <dgm:prSet/>
      <dgm:spPr/>
      <dgm:t>
        <a:bodyPr/>
        <a:lstStyle/>
        <a:p>
          <a:endParaRPr lang="en-US"/>
        </a:p>
      </dgm:t>
    </dgm:pt>
    <dgm:pt modelId="{2227634B-645A-49F4-8413-62B1F608018D}" type="sibTrans" cxnId="{F6FA7236-FB84-41DA-9A09-1037C0181DCE}">
      <dgm:prSet/>
      <dgm:spPr/>
      <dgm:t>
        <a:bodyPr/>
        <a:lstStyle/>
        <a:p>
          <a:endParaRPr lang="en-US"/>
        </a:p>
      </dgm:t>
    </dgm:pt>
    <dgm:pt modelId="{52884BDB-1151-4AFB-B4C7-54C8B7823A5B}">
      <dgm:prSet phldrT="[Text]" custT="1"/>
      <dgm:spPr/>
      <dgm:t>
        <a:bodyPr/>
        <a:lstStyle/>
        <a:p>
          <a:r>
            <a:rPr lang="en-US" sz="1050" b="1" dirty="0">
              <a:solidFill>
                <a:schemeClr val="tx1"/>
              </a:solidFill>
            </a:rPr>
            <a:t>Plotting Confusion Matrix across all models</a:t>
          </a:r>
        </a:p>
      </dgm:t>
    </dgm:pt>
    <dgm:pt modelId="{1BDE7692-6FD5-4A16-9102-FE681ED51554}" type="parTrans" cxnId="{1B0B43A3-0FE4-4B02-84F3-075C56F3A467}">
      <dgm:prSet/>
      <dgm:spPr/>
      <dgm:t>
        <a:bodyPr/>
        <a:lstStyle/>
        <a:p>
          <a:endParaRPr lang="en-US"/>
        </a:p>
      </dgm:t>
    </dgm:pt>
    <dgm:pt modelId="{A9D39030-D994-4BA7-BEF8-B7A9CE878F42}" type="sibTrans" cxnId="{1B0B43A3-0FE4-4B02-84F3-075C56F3A467}">
      <dgm:prSet/>
      <dgm:spPr/>
      <dgm:t>
        <a:bodyPr/>
        <a:lstStyle/>
        <a:p>
          <a:endParaRPr lang="en-US"/>
        </a:p>
      </dgm:t>
    </dgm:pt>
    <dgm:pt modelId="{FC012D8B-9AD6-41C5-95F6-5A3203944BC5}">
      <dgm:prSet phldrT="[Text]" custT="1"/>
      <dgm:spPr/>
      <dgm:t>
        <a:bodyPr/>
        <a:lstStyle/>
        <a:p>
          <a:r>
            <a:rPr lang="en-US" sz="1050" b="1" dirty="0">
              <a:solidFill>
                <a:schemeClr val="tx1"/>
              </a:solidFill>
            </a:rPr>
            <a:t>Locating the best performing model from further scoring analysis</a:t>
          </a:r>
        </a:p>
      </dgm:t>
    </dgm:pt>
    <dgm:pt modelId="{2A8E6C10-54C6-48E7-8269-49463F111648}" type="parTrans" cxnId="{173F47ED-E9AD-40C6-91FC-6574CC3D24AA}">
      <dgm:prSet/>
      <dgm:spPr/>
      <dgm:t>
        <a:bodyPr/>
        <a:lstStyle/>
        <a:p>
          <a:endParaRPr lang="en-US"/>
        </a:p>
      </dgm:t>
    </dgm:pt>
    <dgm:pt modelId="{EF719CAA-5B5B-485F-8EE0-304FD2B0855A}" type="sibTrans" cxnId="{173F47ED-E9AD-40C6-91FC-6574CC3D24AA}">
      <dgm:prSet/>
      <dgm:spPr/>
      <dgm:t>
        <a:bodyPr/>
        <a:lstStyle/>
        <a:p>
          <a:endParaRPr lang="en-US"/>
        </a:p>
      </dgm:t>
    </dgm:pt>
    <dgm:pt modelId="{CC601831-887B-4423-8090-E5BAB43D2F69}">
      <dgm:prSet phldrT="[Text]" custT="1"/>
      <dgm:spPr/>
      <dgm:t>
        <a:bodyPr/>
        <a:lstStyle/>
        <a:p>
          <a:r>
            <a:rPr lang="en-US" sz="1050" b="1" dirty="0">
              <a:solidFill>
                <a:schemeClr val="tx1"/>
              </a:solidFill>
            </a:rPr>
            <a:t>Visualizing the models’ performance with the application of bar plot</a:t>
          </a:r>
          <a:endParaRPr lang="en-US" sz="1100" b="1" dirty="0">
            <a:solidFill>
              <a:schemeClr val="tx1"/>
            </a:solidFill>
          </a:endParaRPr>
        </a:p>
      </dgm:t>
    </dgm:pt>
    <dgm:pt modelId="{6388F541-F670-4B49-B458-0FFCAD809C44}" type="parTrans" cxnId="{1668D3C6-8E42-46DC-97AA-775874E50114}">
      <dgm:prSet/>
      <dgm:spPr/>
      <dgm:t>
        <a:bodyPr/>
        <a:lstStyle/>
        <a:p>
          <a:endParaRPr lang="en-US"/>
        </a:p>
      </dgm:t>
    </dgm:pt>
    <dgm:pt modelId="{CB642B9D-6CB3-4EEA-9278-60CDC7DA6C57}" type="sibTrans" cxnId="{1668D3C6-8E42-46DC-97AA-775874E50114}">
      <dgm:prSet/>
      <dgm:spPr/>
      <dgm:t>
        <a:bodyPr/>
        <a:lstStyle/>
        <a:p>
          <a:endParaRPr lang="en-US"/>
        </a:p>
      </dgm:t>
    </dgm:pt>
    <dgm:pt modelId="{DBAEB8F6-7DFA-4572-884A-FD28433CC45D}" type="pres">
      <dgm:prSet presAssocID="{F0AA2063-8E56-44B5-BDCB-FB8B7129DD9C}" presName="Name0" presStyleCnt="0">
        <dgm:presLayoutVars>
          <dgm:dir/>
          <dgm:resizeHandles/>
        </dgm:presLayoutVars>
      </dgm:prSet>
      <dgm:spPr/>
    </dgm:pt>
    <dgm:pt modelId="{F7751753-4F0E-46B7-91B5-9E39FDBB3CF0}" type="pres">
      <dgm:prSet presAssocID="{3CDBC884-645B-4B65-974E-393DE426CD54}" presName="compNode" presStyleCnt="0"/>
      <dgm:spPr/>
    </dgm:pt>
    <dgm:pt modelId="{EDEF64DF-9AE4-42D9-9C10-F1F1D80A47F0}" type="pres">
      <dgm:prSet presAssocID="{3CDBC884-645B-4B65-974E-393DE426CD54}" presName="dummyConnPt" presStyleCnt="0"/>
      <dgm:spPr/>
    </dgm:pt>
    <dgm:pt modelId="{589E18FD-CBC5-4385-9B64-82C5F26F814C}" type="pres">
      <dgm:prSet presAssocID="{3CDBC884-645B-4B65-974E-393DE426CD54}" presName="node" presStyleLbl="node1" presStyleIdx="0" presStyleCnt="8">
        <dgm:presLayoutVars>
          <dgm:bulletEnabled val="1"/>
        </dgm:presLayoutVars>
      </dgm:prSet>
      <dgm:spPr/>
    </dgm:pt>
    <dgm:pt modelId="{0863C53A-1F2D-41E2-8B62-FEF414F76047}" type="pres">
      <dgm:prSet presAssocID="{9305DD32-9AAA-4DEB-AFC8-A12F0675DD03}" presName="sibTrans" presStyleLbl="bgSibTrans2D1" presStyleIdx="0" presStyleCnt="7"/>
      <dgm:spPr/>
    </dgm:pt>
    <dgm:pt modelId="{100DCD9C-AFE2-4FAE-9DFD-2768FF4640F9}" type="pres">
      <dgm:prSet presAssocID="{F7622039-9F5D-4052-AB94-D86A93505465}" presName="compNode" presStyleCnt="0"/>
      <dgm:spPr/>
    </dgm:pt>
    <dgm:pt modelId="{AFEEFDCA-14E9-4BA8-A07E-23702C3020F4}" type="pres">
      <dgm:prSet presAssocID="{F7622039-9F5D-4052-AB94-D86A93505465}" presName="dummyConnPt" presStyleCnt="0"/>
      <dgm:spPr/>
    </dgm:pt>
    <dgm:pt modelId="{27C1DEF0-26B5-48C7-B21D-B0230F4E54EC}" type="pres">
      <dgm:prSet presAssocID="{F7622039-9F5D-4052-AB94-D86A93505465}" presName="node" presStyleLbl="node1" presStyleIdx="1" presStyleCnt="8">
        <dgm:presLayoutVars>
          <dgm:bulletEnabled val="1"/>
        </dgm:presLayoutVars>
      </dgm:prSet>
      <dgm:spPr/>
    </dgm:pt>
    <dgm:pt modelId="{1AD961AA-8F3A-4C5E-90BD-B967DFBF5BDB}" type="pres">
      <dgm:prSet presAssocID="{8810C60E-5FF4-499E-86CC-79CB8BF1FAA8}" presName="sibTrans" presStyleLbl="bgSibTrans2D1" presStyleIdx="1" presStyleCnt="7"/>
      <dgm:spPr/>
    </dgm:pt>
    <dgm:pt modelId="{3F79FFF1-72B8-4076-8F1E-91C41B7311AD}" type="pres">
      <dgm:prSet presAssocID="{3140E088-D5AA-483A-B7BA-8EB9EF8E4D39}" presName="compNode" presStyleCnt="0"/>
      <dgm:spPr/>
    </dgm:pt>
    <dgm:pt modelId="{5DA13CFA-43E4-4E36-93B1-DA3827C94C07}" type="pres">
      <dgm:prSet presAssocID="{3140E088-D5AA-483A-B7BA-8EB9EF8E4D39}" presName="dummyConnPt" presStyleCnt="0"/>
      <dgm:spPr/>
    </dgm:pt>
    <dgm:pt modelId="{4AB6B658-A626-4352-A2F9-F79E637F2592}" type="pres">
      <dgm:prSet presAssocID="{3140E088-D5AA-483A-B7BA-8EB9EF8E4D39}" presName="node" presStyleLbl="node1" presStyleIdx="2" presStyleCnt="8">
        <dgm:presLayoutVars>
          <dgm:bulletEnabled val="1"/>
        </dgm:presLayoutVars>
      </dgm:prSet>
      <dgm:spPr/>
    </dgm:pt>
    <dgm:pt modelId="{4DD841C6-2E06-4DDA-8A0D-B0EBBBD5E1A2}" type="pres">
      <dgm:prSet presAssocID="{C91F35D4-346F-4E85-92B1-07DC9D269818}" presName="sibTrans" presStyleLbl="bgSibTrans2D1" presStyleIdx="2" presStyleCnt="7"/>
      <dgm:spPr/>
    </dgm:pt>
    <dgm:pt modelId="{A9434DD1-C84A-47F8-B69A-B6E8C8E195AF}" type="pres">
      <dgm:prSet presAssocID="{57EA27D8-04CD-451A-B07D-C79C89782F8A}" presName="compNode" presStyleCnt="0"/>
      <dgm:spPr/>
    </dgm:pt>
    <dgm:pt modelId="{070F6FB6-3375-4344-8490-A17FCAB838CD}" type="pres">
      <dgm:prSet presAssocID="{57EA27D8-04CD-451A-B07D-C79C89782F8A}" presName="dummyConnPt" presStyleCnt="0"/>
      <dgm:spPr/>
    </dgm:pt>
    <dgm:pt modelId="{54D16C20-8822-4EA5-90CF-56A0815AFA47}" type="pres">
      <dgm:prSet presAssocID="{57EA27D8-04CD-451A-B07D-C79C89782F8A}" presName="node" presStyleLbl="node1" presStyleIdx="3" presStyleCnt="8">
        <dgm:presLayoutVars>
          <dgm:bulletEnabled val="1"/>
        </dgm:presLayoutVars>
      </dgm:prSet>
      <dgm:spPr/>
    </dgm:pt>
    <dgm:pt modelId="{D55A84A2-8990-4455-BB60-6FB0DD713E0B}" type="pres">
      <dgm:prSet presAssocID="{357AA22F-1C70-4680-9236-B72954633D9B}" presName="sibTrans" presStyleLbl="bgSibTrans2D1" presStyleIdx="3" presStyleCnt="7"/>
      <dgm:spPr/>
    </dgm:pt>
    <dgm:pt modelId="{58052398-C77B-4D6E-A9A2-06365FD41698}" type="pres">
      <dgm:prSet presAssocID="{D5A9C64E-3795-4D1E-9417-7485100C24E2}" presName="compNode" presStyleCnt="0"/>
      <dgm:spPr/>
    </dgm:pt>
    <dgm:pt modelId="{6201CED6-890F-4E32-98F0-C273AABF7CA8}" type="pres">
      <dgm:prSet presAssocID="{D5A9C64E-3795-4D1E-9417-7485100C24E2}" presName="dummyConnPt" presStyleCnt="0"/>
      <dgm:spPr/>
    </dgm:pt>
    <dgm:pt modelId="{F631452C-2127-4451-BCD8-5D265300655F}" type="pres">
      <dgm:prSet presAssocID="{D5A9C64E-3795-4D1E-9417-7485100C24E2}" presName="node" presStyleLbl="node1" presStyleIdx="4" presStyleCnt="8">
        <dgm:presLayoutVars>
          <dgm:bulletEnabled val="1"/>
        </dgm:presLayoutVars>
      </dgm:prSet>
      <dgm:spPr/>
    </dgm:pt>
    <dgm:pt modelId="{D2B2A3C4-206B-44A5-B644-605F02A4B0FC}" type="pres">
      <dgm:prSet presAssocID="{2227634B-645A-49F4-8413-62B1F608018D}" presName="sibTrans" presStyleLbl="bgSibTrans2D1" presStyleIdx="4" presStyleCnt="7"/>
      <dgm:spPr/>
    </dgm:pt>
    <dgm:pt modelId="{2CFEBC15-1967-4C9F-8B3D-68E40B2682B6}" type="pres">
      <dgm:prSet presAssocID="{52884BDB-1151-4AFB-B4C7-54C8B7823A5B}" presName="compNode" presStyleCnt="0"/>
      <dgm:spPr/>
    </dgm:pt>
    <dgm:pt modelId="{B350455C-FCD9-416A-A181-74854DC4B3C5}" type="pres">
      <dgm:prSet presAssocID="{52884BDB-1151-4AFB-B4C7-54C8B7823A5B}" presName="dummyConnPt" presStyleCnt="0"/>
      <dgm:spPr/>
    </dgm:pt>
    <dgm:pt modelId="{2027360E-3D43-4F40-8B33-697EF9785F7E}" type="pres">
      <dgm:prSet presAssocID="{52884BDB-1151-4AFB-B4C7-54C8B7823A5B}" presName="node" presStyleLbl="node1" presStyleIdx="5" presStyleCnt="8">
        <dgm:presLayoutVars>
          <dgm:bulletEnabled val="1"/>
        </dgm:presLayoutVars>
      </dgm:prSet>
      <dgm:spPr/>
    </dgm:pt>
    <dgm:pt modelId="{F91AF616-25B1-4800-BFEF-E94C1BA7299B}" type="pres">
      <dgm:prSet presAssocID="{A9D39030-D994-4BA7-BEF8-B7A9CE878F42}" presName="sibTrans" presStyleLbl="bgSibTrans2D1" presStyleIdx="5" presStyleCnt="7"/>
      <dgm:spPr/>
    </dgm:pt>
    <dgm:pt modelId="{CE24C632-A04E-4DEE-AAED-1583C34AA8FB}" type="pres">
      <dgm:prSet presAssocID="{FC012D8B-9AD6-41C5-95F6-5A3203944BC5}" presName="compNode" presStyleCnt="0"/>
      <dgm:spPr/>
    </dgm:pt>
    <dgm:pt modelId="{7DC89102-A9A5-46D8-B8A4-8EC0645C61BA}" type="pres">
      <dgm:prSet presAssocID="{FC012D8B-9AD6-41C5-95F6-5A3203944BC5}" presName="dummyConnPt" presStyleCnt="0"/>
      <dgm:spPr/>
    </dgm:pt>
    <dgm:pt modelId="{E316DB51-96F9-4CB6-8B0D-083F539E1875}" type="pres">
      <dgm:prSet presAssocID="{FC012D8B-9AD6-41C5-95F6-5A3203944BC5}" presName="node" presStyleLbl="node1" presStyleIdx="6" presStyleCnt="8">
        <dgm:presLayoutVars>
          <dgm:bulletEnabled val="1"/>
        </dgm:presLayoutVars>
      </dgm:prSet>
      <dgm:spPr/>
    </dgm:pt>
    <dgm:pt modelId="{EEB2307B-FD7A-4135-9359-70BAAC002AA6}" type="pres">
      <dgm:prSet presAssocID="{EF719CAA-5B5B-485F-8EE0-304FD2B0855A}" presName="sibTrans" presStyleLbl="bgSibTrans2D1" presStyleIdx="6" presStyleCnt="7"/>
      <dgm:spPr/>
    </dgm:pt>
    <dgm:pt modelId="{B0DC24DE-7A5D-40EA-9DAC-4288652326D6}" type="pres">
      <dgm:prSet presAssocID="{CC601831-887B-4423-8090-E5BAB43D2F69}" presName="compNode" presStyleCnt="0"/>
      <dgm:spPr/>
    </dgm:pt>
    <dgm:pt modelId="{CD600FE1-4933-40D5-A9B4-1D993338F203}" type="pres">
      <dgm:prSet presAssocID="{CC601831-887B-4423-8090-E5BAB43D2F69}" presName="dummyConnPt" presStyleCnt="0"/>
      <dgm:spPr/>
    </dgm:pt>
    <dgm:pt modelId="{1C04105B-E45B-4841-B379-7A2623D7B09F}" type="pres">
      <dgm:prSet presAssocID="{CC601831-887B-4423-8090-E5BAB43D2F69}" presName="node" presStyleLbl="node1" presStyleIdx="7" presStyleCnt="8">
        <dgm:presLayoutVars>
          <dgm:bulletEnabled val="1"/>
        </dgm:presLayoutVars>
      </dgm:prSet>
      <dgm:spPr/>
    </dgm:pt>
  </dgm:ptLst>
  <dgm:cxnLst>
    <dgm:cxn modelId="{FFE9A319-709E-4AA2-AD38-33793E467C75}" type="presOf" srcId="{EF719CAA-5B5B-485F-8EE0-304FD2B0855A}" destId="{EEB2307B-FD7A-4135-9359-70BAAC002AA6}" srcOrd="0" destOrd="0" presId="urn:microsoft.com/office/officeart/2005/8/layout/bProcess4"/>
    <dgm:cxn modelId="{F202D51F-D0FF-455E-B7F0-7BBE7541614A}" type="presOf" srcId="{D5A9C64E-3795-4D1E-9417-7485100C24E2}" destId="{F631452C-2127-4451-BCD8-5D265300655F}" srcOrd="0" destOrd="0" presId="urn:microsoft.com/office/officeart/2005/8/layout/bProcess4"/>
    <dgm:cxn modelId="{AA7C802B-A9BC-4DC5-A271-66E968B7B3EB}" type="presOf" srcId="{3140E088-D5AA-483A-B7BA-8EB9EF8E4D39}" destId="{4AB6B658-A626-4352-A2F9-F79E637F2592}" srcOrd="0" destOrd="0" presId="urn:microsoft.com/office/officeart/2005/8/layout/bProcess4"/>
    <dgm:cxn modelId="{F6FA7236-FB84-41DA-9A09-1037C0181DCE}" srcId="{F0AA2063-8E56-44B5-BDCB-FB8B7129DD9C}" destId="{D5A9C64E-3795-4D1E-9417-7485100C24E2}" srcOrd="4" destOrd="0" parTransId="{D1232A75-DE5E-4CAE-B7C5-5DE503CE4CB2}" sibTransId="{2227634B-645A-49F4-8413-62B1F608018D}"/>
    <dgm:cxn modelId="{86ADDF3A-9621-4E7A-9875-74BCC628656C}" type="presOf" srcId="{FC012D8B-9AD6-41C5-95F6-5A3203944BC5}" destId="{E316DB51-96F9-4CB6-8B0D-083F539E1875}" srcOrd="0" destOrd="0" presId="urn:microsoft.com/office/officeart/2005/8/layout/bProcess4"/>
    <dgm:cxn modelId="{0FABE13C-04A8-4A19-8CBC-1299935F6D82}" srcId="{F0AA2063-8E56-44B5-BDCB-FB8B7129DD9C}" destId="{F7622039-9F5D-4052-AB94-D86A93505465}" srcOrd="1" destOrd="0" parTransId="{C720237B-790D-4864-B914-44AF2D0EBD77}" sibTransId="{8810C60E-5FF4-499E-86CC-79CB8BF1FAA8}"/>
    <dgm:cxn modelId="{794F923D-13A4-4AD9-888E-F68C67C25261}" type="presOf" srcId="{3CDBC884-645B-4B65-974E-393DE426CD54}" destId="{589E18FD-CBC5-4385-9B64-82C5F26F814C}" srcOrd="0" destOrd="0" presId="urn:microsoft.com/office/officeart/2005/8/layout/bProcess4"/>
    <dgm:cxn modelId="{60D0853E-5789-4B19-A7F8-0B01967D2D6E}" type="presOf" srcId="{F0AA2063-8E56-44B5-BDCB-FB8B7129DD9C}" destId="{DBAEB8F6-7DFA-4572-884A-FD28433CC45D}" srcOrd="0" destOrd="0" presId="urn:microsoft.com/office/officeart/2005/8/layout/bProcess4"/>
    <dgm:cxn modelId="{96BAFD5F-D52E-4F9F-B7A6-986C24E38E0A}" type="presOf" srcId="{52884BDB-1151-4AFB-B4C7-54C8B7823A5B}" destId="{2027360E-3D43-4F40-8B33-697EF9785F7E}" srcOrd="0" destOrd="0" presId="urn:microsoft.com/office/officeart/2005/8/layout/bProcess4"/>
    <dgm:cxn modelId="{A968954B-1A67-494F-B490-FCCB85DA8165}" srcId="{F0AA2063-8E56-44B5-BDCB-FB8B7129DD9C}" destId="{3140E088-D5AA-483A-B7BA-8EB9EF8E4D39}" srcOrd="2" destOrd="0" parTransId="{4250DC04-F3AC-488F-968F-F97E38CC3712}" sibTransId="{C91F35D4-346F-4E85-92B1-07DC9D269818}"/>
    <dgm:cxn modelId="{10A42174-D706-43D2-AED2-EC25B7A20CE1}" type="presOf" srcId="{2227634B-645A-49F4-8413-62B1F608018D}" destId="{D2B2A3C4-206B-44A5-B644-605F02A4B0FC}" srcOrd="0" destOrd="0" presId="urn:microsoft.com/office/officeart/2005/8/layout/bProcess4"/>
    <dgm:cxn modelId="{53E9FD55-8AE5-4D60-9540-01CA710A1CDD}" type="presOf" srcId="{CC601831-887B-4423-8090-E5BAB43D2F69}" destId="{1C04105B-E45B-4841-B379-7A2623D7B09F}" srcOrd="0" destOrd="0" presId="urn:microsoft.com/office/officeart/2005/8/layout/bProcess4"/>
    <dgm:cxn modelId="{D7D94256-C826-4361-B907-B4EFD2FB0F7C}" type="presOf" srcId="{57EA27D8-04CD-451A-B07D-C79C89782F8A}" destId="{54D16C20-8822-4EA5-90CF-56A0815AFA47}" srcOrd="0" destOrd="0" presId="urn:microsoft.com/office/officeart/2005/8/layout/bProcess4"/>
    <dgm:cxn modelId="{4642B07E-D540-41FE-8F5C-3F4E273324E1}" srcId="{F0AA2063-8E56-44B5-BDCB-FB8B7129DD9C}" destId="{3CDBC884-645B-4B65-974E-393DE426CD54}" srcOrd="0" destOrd="0" parTransId="{0135A7E2-729A-4B7C-BA7B-0D344ED42719}" sibTransId="{9305DD32-9AAA-4DEB-AFC8-A12F0675DD03}"/>
    <dgm:cxn modelId="{7B528180-898A-43C1-A236-EA367DE16B4F}" srcId="{F0AA2063-8E56-44B5-BDCB-FB8B7129DD9C}" destId="{57EA27D8-04CD-451A-B07D-C79C89782F8A}" srcOrd="3" destOrd="0" parTransId="{57B229A6-61B0-4A27-B443-04DFCEFC63EF}" sibTransId="{357AA22F-1C70-4680-9236-B72954633D9B}"/>
    <dgm:cxn modelId="{48FCA685-03B6-488F-B11E-4FF302A5A936}" type="presOf" srcId="{8810C60E-5FF4-499E-86CC-79CB8BF1FAA8}" destId="{1AD961AA-8F3A-4C5E-90BD-B967DFBF5BDB}" srcOrd="0" destOrd="0" presId="urn:microsoft.com/office/officeart/2005/8/layout/bProcess4"/>
    <dgm:cxn modelId="{E8AA2C92-B5F1-4646-8F34-3A249A116BD7}" type="presOf" srcId="{9305DD32-9AAA-4DEB-AFC8-A12F0675DD03}" destId="{0863C53A-1F2D-41E2-8B62-FEF414F76047}" srcOrd="0" destOrd="0" presId="urn:microsoft.com/office/officeart/2005/8/layout/bProcess4"/>
    <dgm:cxn modelId="{1B0B43A3-0FE4-4B02-84F3-075C56F3A467}" srcId="{F0AA2063-8E56-44B5-BDCB-FB8B7129DD9C}" destId="{52884BDB-1151-4AFB-B4C7-54C8B7823A5B}" srcOrd="5" destOrd="0" parTransId="{1BDE7692-6FD5-4A16-9102-FE681ED51554}" sibTransId="{A9D39030-D994-4BA7-BEF8-B7A9CE878F42}"/>
    <dgm:cxn modelId="{FB7B39A9-70FF-4E0F-8541-B553E78AF7C6}" type="presOf" srcId="{F7622039-9F5D-4052-AB94-D86A93505465}" destId="{27C1DEF0-26B5-48C7-B21D-B0230F4E54EC}" srcOrd="0" destOrd="0" presId="urn:microsoft.com/office/officeart/2005/8/layout/bProcess4"/>
    <dgm:cxn modelId="{1668D3C6-8E42-46DC-97AA-775874E50114}" srcId="{F0AA2063-8E56-44B5-BDCB-FB8B7129DD9C}" destId="{CC601831-887B-4423-8090-E5BAB43D2F69}" srcOrd="7" destOrd="0" parTransId="{6388F541-F670-4B49-B458-0FFCAD809C44}" sibTransId="{CB642B9D-6CB3-4EEA-9278-60CDC7DA6C57}"/>
    <dgm:cxn modelId="{C16D2FDC-A05B-418B-AFE2-7819184060BD}" type="presOf" srcId="{A9D39030-D994-4BA7-BEF8-B7A9CE878F42}" destId="{F91AF616-25B1-4800-BFEF-E94C1BA7299B}" srcOrd="0" destOrd="0" presId="urn:microsoft.com/office/officeart/2005/8/layout/bProcess4"/>
    <dgm:cxn modelId="{792FA1E9-F52C-463B-B591-35631BBC8399}" type="presOf" srcId="{C91F35D4-346F-4E85-92B1-07DC9D269818}" destId="{4DD841C6-2E06-4DDA-8A0D-B0EBBBD5E1A2}" srcOrd="0" destOrd="0" presId="urn:microsoft.com/office/officeart/2005/8/layout/bProcess4"/>
    <dgm:cxn modelId="{3DEF2AED-93B3-4C83-ACD2-4F9449675413}" type="presOf" srcId="{357AA22F-1C70-4680-9236-B72954633D9B}" destId="{D55A84A2-8990-4455-BB60-6FB0DD713E0B}" srcOrd="0" destOrd="0" presId="urn:microsoft.com/office/officeart/2005/8/layout/bProcess4"/>
    <dgm:cxn modelId="{173F47ED-E9AD-40C6-91FC-6574CC3D24AA}" srcId="{F0AA2063-8E56-44B5-BDCB-FB8B7129DD9C}" destId="{FC012D8B-9AD6-41C5-95F6-5A3203944BC5}" srcOrd="6" destOrd="0" parTransId="{2A8E6C10-54C6-48E7-8269-49463F111648}" sibTransId="{EF719CAA-5B5B-485F-8EE0-304FD2B0855A}"/>
    <dgm:cxn modelId="{9F293741-92C6-473A-910A-F1CEC9911146}" type="presParOf" srcId="{DBAEB8F6-7DFA-4572-884A-FD28433CC45D}" destId="{F7751753-4F0E-46B7-91B5-9E39FDBB3CF0}" srcOrd="0" destOrd="0" presId="urn:microsoft.com/office/officeart/2005/8/layout/bProcess4"/>
    <dgm:cxn modelId="{D778A58A-ECF0-47F8-9C95-12CEDD5A1728}" type="presParOf" srcId="{F7751753-4F0E-46B7-91B5-9E39FDBB3CF0}" destId="{EDEF64DF-9AE4-42D9-9C10-F1F1D80A47F0}" srcOrd="0" destOrd="0" presId="urn:microsoft.com/office/officeart/2005/8/layout/bProcess4"/>
    <dgm:cxn modelId="{FDF5A610-2DF8-489C-AE98-9161BCB0F818}" type="presParOf" srcId="{F7751753-4F0E-46B7-91B5-9E39FDBB3CF0}" destId="{589E18FD-CBC5-4385-9B64-82C5F26F814C}" srcOrd="1" destOrd="0" presId="urn:microsoft.com/office/officeart/2005/8/layout/bProcess4"/>
    <dgm:cxn modelId="{9DB2EBB3-CBA5-458C-B85C-FC6A145E0105}" type="presParOf" srcId="{DBAEB8F6-7DFA-4572-884A-FD28433CC45D}" destId="{0863C53A-1F2D-41E2-8B62-FEF414F76047}" srcOrd="1" destOrd="0" presId="urn:microsoft.com/office/officeart/2005/8/layout/bProcess4"/>
    <dgm:cxn modelId="{6809CEE1-EEA1-4B7A-AAD0-5C12F75B3F0E}" type="presParOf" srcId="{DBAEB8F6-7DFA-4572-884A-FD28433CC45D}" destId="{100DCD9C-AFE2-4FAE-9DFD-2768FF4640F9}" srcOrd="2" destOrd="0" presId="urn:microsoft.com/office/officeart/2005/8/layout/bProcess4"/>
    <dgm:cxn modelId="{E77FFDB7-5473-4770-9408-C28975FC0433}" type="presParOf" srcId="{100DCD9C-AFE2-4FAE-9DFD-2768FF4640F9}" destId="{AFEEFDCA-14E9-4BA8-A07E-23702C3020F4}" srcOrd="0" destOrd="0" presId="urn:microsoft.com/office/officeart/2005/8/layout/bProcess4"/>
    <dgm:cxn modelId="{15984CD9-BC97-46D1-8C67-893188A65A72}" type="presParOf" srcId="{100DCD9C-AFE2-4FAE-9DFD-2768FF4640F9}" destId="{27C1DEF0-26B5-48C7-B21D-B0230F4E54EC}" srcOrd="1" destOrd="0" presId="urn:microsoft.com/office/officeart/2005/8/layout/bProcess4"/>
    <dgm:cxn modelId="{CAC8D14C-9A6B-4568-8662-E45DA42B1998}" type="presParOf" srcId="{DBAEB8F6-7DFA-4572-884A-FD28433CC45D}" destId="{1AD961AA-8F3A-4C5E-90BD-B967DFBF5BDB}" srcOrd="3" destOrd="0" presId="urn:microsoft.com/office/officeart/2005/8/layout/bProcess4"/>
    <dgm:cxn modelId="{83582A7D-BADA-4A7B-8683-77FBE7FB3EEF}" type="presParOf" srcId="{DBAEB8F6-7DFA-4572-884A-FD28433CC45D}" destId="{3F79FFF1-72B8-4076-8F1E-91C41B7311AD}" srcOrd="4" destOrd="0" presId="urn:microsoft.com/office/officeart/2005/8/layout/bProcess4"/>
    <dgm:cxn modelId="{DA32B2FF-435F-4C96-9735-0349AD5005C1}" type="presParOf" srcId="{3F79FFF1-72B8-4076-8F1E-91C41B7311AD}" destId="{5DA13CFA-43E4-4E36-93B1-DA3827C94C07}" srcOrd="0" destOrd="0" presId="urn:microsoft.com/office/officeart/2005/8/layout/bProcess4"/>
    <dgm:cxn modelId="{33BB4FF9-FD3A-4B5C-8865-4501551CD988}" type="presParOf" srcId="{3F79FFF1-72B8-4076-8F1E-91C41B7311AD}" destId="{4AB6B658-A626-4352-A2F9-F79E637F2592}" srcOrd="1" destOrd="0" presId="urn:microsoft.com/office/officeart/2005/8/layout/bProcess4"/>
    <dgm:cxn modelId="{986F64A4-BA65-459B-899C-C5E1AB761088}" type="presParOf" srcId="{DBAEB8F6-7DFA-4572-884A-FD28433CC45D}" destId="{4DD841C6-2E06-4DDA-8A0D-B0EBBBD5E1A2}" srcOrd="5" destOrd="0" presId="urn:microsoft.com/office/officeart/2005/8/layout/bProcess4"/>
    <dgm:cxn modelId="{9E97D3A6-201A-4F11-9979-6D353B303C95}" type="presParOf" srcId="{DBAEB8F6-7DFA-4572-884A-FD28433CC45D}" destId="{A9434DD1-C84A-47F8-B69A-B6E8C8E195AF}" srcOrd="6" destOrd="0" presId="urn:microsoft.com/office/officeart/2005/8/layout/bProcess4"/>
    <dgm:cxn modelId="{5BD68779-40DA-4BC3-BC45-7C55BE3EC66F}" type="presParOf" srcId="{A9434DD1-C84A-47F8-B69A-B6E8C8E195AF}" destId="{070F6FB6-3375-4344-8490-A17FCAB838CD}" srcOrd="0" destOrd="0" presId="urn:microsoft.com/office/officeart/2005/8/layout/bProcess4"/>
    <dgm:cxn modelId="{E8FC4618-96DC-451C-BC26-A5AC84758D18}" type="presParOf" srcId="{A9434DD1-C84A-47F8-B69A-B6E8C8E195AF}" destId="{54D16C20-8822-4EA5-90CF-56A0815AFA47}" srcOrd="1" destOrd="0" presId="urn:microsoft.com/office/officeart/2005/8/layout/bProcess4"/>
    <dgm:cxn modelId="{EA46200B-485A-437A-B734-55E42C7486D0}" type="presParOf" srcId="{DBAEB8F6-7DFA-4572-884A-FD28433CC45D}" destId="{D55A84A2-8990-4455-BB60-6FB0DD713E0B}" srcOrd="7" destOrd="0" presId="urn:microsoft.com/office/officeart/2005/8/layout/bProcess4"/>
    <dgm:cxn modelId="{540F4B0B-5931-4F84-842D-078924B44FC0}" type="presParOf" srcId="{DBAEB8F6-7DFA-4572-884A-FD28433CC45D}" destId="{58052398-C77B-4D6E-A9A2-06365FD41698}" srcOrd="8" destOrd="0" presId="urn:microsoft.com/office/officeart/2005/8/layout/bProcess4"/>
    <dgm:cxn modelId="{1CAF8F7D-2F1C-47E8-BF37-F2945B10D2D3}" type="presParOf" srcId="{58052398-C77B-4D6E-A9A2-06365FD41698}" destId="{6201CED6-890F-4E32-98F0-C273AABF7CA8}" srcOrd="0" destOrd="0" presId="urn:microsoft.com/office/officeart/2005/8/layout/bProcess4"/>
    <dgm:cxn modelId="{9321D7E5-BD40-4737-82E4-DA62FDBA76BC}" type="presParOf" srcId="{58052398-C77B-4D6E-A9A2-06365FD41698}" destId="{F631452C-2127-4451-BCD8-5D265300655F}" srcOrd="1" destOrd="0" presId="urn:microsoft.com/office/officeart/2005/8/layout/bProcess4"/>
    <dgm:cxn modelId="{A829429E-DE7E-4E29-88CC-D20EDBD7B3B5}" type="presParOf" srcId="{DBAEB8F6-7DFA-4572-884A-FD28433CC45D}" destId="{D2B2A3C4-206B-44A5-B644-605F02A4B0FC}" srcOrd="9" destOrd="0" presId="urn:microsoft.com/office/officeart/2005/8/layout/bProcess4"/>
    <dgm:cxn modelId="{6E8E8EF9-53B1-4AB6-BCDA-2AAEF5D68C9A}" type="presParOf" srcId="{DBAEB8F6-7DFA-4572-884A-FD28433CC45D}" destId="{2CFEBC15-1967-4C9F-8B3D-68E40B2682B6}" srcOrd="10" destOrd="0" presId="urn:microsoft.com/office/officeart/2005/8/layout/bProcess4"/>
    <dgm:cxn modelId="{829D4FC9-356E-45E1-8950-BD9FF126F7A2}" type="presParOf" srcId="{2CFEBC15-1967-4C9F-8B3D-68E40B2682B6}" destId="{B350455C-FCD9-416A-A181-74854DC4B3C5}" srcOrd="0" destOrd="0" presId="urn:microsoft.com/office/officeart/2005/8/layout/bProcess4"/>
    <dgm:cxn modelId="{58B7D13B-87FD-4105-9BD9-ADEDC661302C}" type="presParOf" srcId="{2CFEBC15-1967-4C9F-8B3D-68E40B2682B6}" destId="{2027360E-3D43-4F40-8B33-697EF9785F7E}" srcOrd="1" destOrd="0" presId="urn:microsoft.com/office/officeart/2005/8/layout/bProcess4"/>
    <dgm:cxn modelId="{AB5EEDC3-306F-486B-9FC4-69ACFF533D8B}" type="presParOf" srcId="{DBAEB8F6-7DFA-4572-884A-FD28433CC45D}" destId="{F91AF616-25B1-4800-BFEF-E94C1BA7299B}" srcOrd="11" destOrd="0" presId="urn:microsoft.com/office/officeart/2005/8/layout/bProcess4"/>
    <dgm:cxn modelId="{096BF8F7-C6B8-44BC-BE2C-7D23842BA7A2}" type="presParOf" srcId="{DBAEB8F6-7DFA-4572-884A-FD28433CC45D}" destId="{CE24C632-A04E-4DEE-AAED-1583C34AA8FB}" srcOrd="12" destOrd="0" presId="urn:microsoft.com/office/officeart/2005/8/layout/bProcess4"/>
    <dgm:cxn modelId="{F0EC1174-152C-4267-8DB4-820BFBC1928A}" type="presParOf" srcId="{CE24C632-A04E-4DEE-AAED-1583C34AA8FB}" destId="{7DC89102-A9A5-46D8-B8A4-8EC0645C61BA}" srcOrd="0" destOrd="0" presId="urn:microsoft.com/office/officeart/2005/8/layout/bProcess4"/>
    <dgm:cxn modelId="{641E9BE1-D6E1-4FAC-8D43-AA53494D3B36}" type="presParOf" srcId="{CE24C632-A04E-4DEE-AAED-1583C34AA8FB}" destId="{E316DB51-96F9-4CB6-8B0D-083F539E1875}" srcOrd="1" destOrd="0" presId="urn:microsoft.com/office/officeart/2005/8/layout/bProcess4"/>
    <dgm:cxn modelId="{C3922299-A024-4B02-B0ED-3CAA0BF392F8}" type="presParOf" srcId="{DBAEB8F6-7DFA-4572-884A-FD28433CC45D}" destId="{EEB2307B-FD7A-4135-9359-70BAAC002AA6}" srcOrd="13" destOrd="0" presId="urn:microsoft.com/office/officeart/2005/8/layout/bProcess4"/>
    <dgm:cxn modelId="{3CB4096D-5892-4E7B-9261-C99D3F2516C5}" type="presParOf" srcId="{DBAEB8F6-7DFA-4572-884A-FD28433CC45D}" destId="{B0DC24DE-7A5D-40EA-9DAC-4288652326D6}" srcOrd="14" destOrd="0" presId="urn:microsoft.com/office/officeart/2005/8/layout/bProcess4"/>
    <dgm:cxn modelId="{59905867-2809-436C-81E3-905A07CF8693}" type="presParOf" srcId="{B0DC24DE-7A5D-40EA-9DAC-4288652326D6}" destId="{CD600FE1-4933-40D5-A9B4-1D993338F203}" srcOrd="0" destOrd="0" presId="urn:microsoft.com/office/officeart/2005/8/layout/bProcess4"/>
    <dgm:cxn modelId="{D057FD96-E554-4037-A044-DAB15929A99D}" type="presParOf" srcId="{B0DC24DE-7A5D-40EA-9DAC-4288652326D6}" destId="{1C04105B-E45B-4841-B379-7A2623D7B09F}"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AF644-3ABF-4394-9223-B9CEE81796CB}">
      <dsp:nvSpPr>
        <dsp:cNvPr id="0" name=""/>
        <dsp:cNvSpPr/>
      </dsp:nvSpPr>
      <dsp:spPr>
        <a:xfrm>
          <a:off x="4570" y="237701"/>
          <a:ext cx="1366186" cy="81971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Requesting SpaceX API Contents</a:t>
          </a:r>
        </a:p>
      </dsp:txBody>
      <dsp:txXfrm>
        <a:off x="28579" y="261710"/>
        <a:ext cx="1318168" cy="771693"/>
      </dsp:txXfrm>
    </dsp:sp>
    <dsp:sp modelId="{B6EDAE7E-2FFA-429D-BEB1-10409A0EAC69}">
      <dsp:nvSpPr>
        <dsp:cNvPr id="0" name=""/>
        <dsp:cNvSpPr/>
      </dsp:nvSpPr>
      <dsp:spPr>
        <a:xfrm>
          <a:off x="1490981" y="478150"/>
          <a:ext cx="289631" cy="338814"/>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90981" y="545913"/>
        <a:ext cx="202742" cy="203288"/>
      </dsp:txXfrm>
    </dsp:sp>
    <dsp:sp modelId="{F3A79ED4-96BA-490E-98E4-38AA964D5215}">
      <dsp:nvSpPr>
        <dsp:cNvPr id="0" name=""/>
        <dsp:cNvSpPr/>
      </dsp:nvSpPr>
      <dsp:spPr>
        <a:xfrm>
          <a:off x="1917231" y="237701"/>
          <a:ext cx="1366186" cy="81971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Convert API contents into JSON Format</a:t>
          </a:r>
        </a:p>
      </dsp:txBody>
      <dsp:txXfrm>
        <a:off x="1941240" y="261710"/>
        <a:ext cx="1318168" cy="771693"/>
      </dsp:txXfrm>
    </dsp:sp>
    <dsp:sp modelId="{C403765E-23DC-4229-A5CF-A1791F8F0EF8}">
      <dsp:nvSpPr>
        <dsp:cNvPr id="0" name=""/>
        <dsp:cNvSpPr/>
      </dsp:nvSpPr>
      <dsp:spPr>
        <a:xfrm>
          <a:off x="3403642" y="478150"/>
          <a:ext cx="289631" cy="338814"/>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03642" y="545913"/>
        <a:ext cx="202742" cy="203288"/>
      </dsp:txXfrm>
    </dsp:sp>
    <dsp:sp modelId="{CC98C1F6-398C-41A8-BB52-B7E3980FA1E1}">
      <dsp:nvSpPr>
        <dsp:cNvPr id="0" name=""/>
        <dsp:cNvSpPr/>
      </dsp:nvSpPr>
      <dsp:spPr>
        <a:xfrm>
          <a:off x="3829892" y="237701"/>
          <a:ext cx="1366186" cy="81971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Json_normalize into pandas DataFrame</a:t>
          </a:r>
        </a:p>
      </dsp:txBody>
      <dsp:txXfrm>
        <a:off x="3853901" y="261710"/>
        <a:ext cx="1318168" cy="771693"/>
      </dsp:txXfrm>
    </dsp:sp>
    <dsp:sp modelId="{118B4A05-2B87-400D-A3F2-3454D144B612}">
      <dsp:nvSpPr>
        <dsp:cNvPr id="0" name=""/>
        <dsp:cNvSpPr/>
      </dsp:nvSpPr>
      <dsp:spPr>
        <a:xfrm rot="5400000">
          <a:off x="4368170" y="1153046"/>
          <a:ext cx="289631" cy="338814"/>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4411342" y="1177638"/>
        <a:ext cx="203288" cy="202742"/>
      </dsp:txXfrm>
    </dsp:sp>
    <dsp:sp modelId="{877AAD2F-FC59-40F2-91BD-B5FC6ECECBCF}">
      <dsp:nvSpPr>
        <dsp:cNvPr id="0" name=""/>
        <dsp:cNvSpPr/>
      </dsp:nvSpPr>
      <dsp:spPr>
        <a:xfrm>
          <a:off x="3829892" y="1603888"/>
          <a:ext cx="1366186" cy="81971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Filtering relevant data features for DataFrame</a:t>
          </a:r>
        </a:p>
      </dsp:txBody>
      <dsp:txXfrm>
        <a:off x="3853901" y="1627897"/>
        <a:ext cx="1318168" cy="771693"/>
      </dsp:txXfrm>
    </dsp:sp>
    <dsp:sp modelId="{92408C94-AD4D-4603-8DCB-D10E290747C4}">
      <dsp:nvSpPr>
        <dsp:cNvPr id="0" name=""/>
        <dsp:cNvSpPr/>
      </dsp:nvSpPr>
      <dsp:spPr>
        <a:xfrm rot="10800000">
          <a:off x="3420036" y="1844336"/>
          <a:ext cx="289631" cy="338814"/>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506925" y="1912099"/>
        <a:ext cx="202742" cy="203288"/>
      </dsp:txXfrm>
    </dsp:sp>
    <dsp:sp modelId="{F57862B1-6050-433E-AD6F-2B8F44A873D5}">
      <dsp:nvSpPr>
        <dsp:cNvPr id="0" name=""/>
        <dsp:cNvSpPr/>
      </dsp:nvSpPr>
      <dsp:spPr>
        <a:xfrm>
          <a:off x="1917231" y="1603888"/>
          <a:ext cx="1366186" cy="81971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Converting data types to relevant respective data types</a:t>
          </a:r>
        </a:p>
      </dsp:txBody>
      <dsp:txXfrm>
        <a:off x="1941240" y="1627897"/>
        <a:ext cx="1318168" cy="771693"/>
      </dsp:txXfrm>
    </dsp:sp>
    <dsp:sp modelId="{D634552C-6F22-4495-8FB3-6572E71F9ECB}">
      <dsp:nvSpPr>
        <dsp:cNvPr id="0" name=""/>
        <dsp:cNvSpPr/>
      </dsp:nvSpPr>
      <dsp:spPr>
        <a:xfrm rot="10800000">
          <a:off x="1507375" y="1844336"/>
          <a:ext cx="289631" cy="338814"/>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594264" y="1912099"/>
        <a:ext cx="202742" cy="203288"/>
      </dsp:txXfrm>
    </dsp:sp>
    <dsp:sp modelId="{1F31032C-0214-4B42-94C0-0D6630B7422C}">
      <dsp:nvSpPr>
        <dsp:cNvPr id="0" name=""/>
        <dsp:cNvSpPr/>
      </dsp:nvSpPr>
      <dsp:spPr>
        <a:xfrm>
          <a:off x="4570" y="1603888"/>
          <a:ext cx="1366186" cy="819711"/>
        </a:xfrm>
        <a:prstGeom prst="roundRect">
          <a:avLst>
            <a:gd name="adj" fmla="val 10000"/>
          </a:avLst>
        </a:prstGeom>
        <a:solidFill>
          <a:srgbClr val="99FF99"/>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Constructing dataset with dictionary of relevant data</a:t>
          </a:r>
        </a:p>
      </dsp:txBody>
      <dsp:txXfrm>
        <a:off x="28579" y="1627897"/>
        <a:ext cx="1318168" cy="771693"/>
      </dsp:txXfrm>
    </dsp:sp>
    <dsp:sp modelId="{E3BE9A69-0AF2-46C2-A9FA-1439D5A03089}">
      <dsp:nvSpPr>
        <dsp:cNvPr id="0" name=""/>
        <dsp:cNvSpPr/>
      </dsp:nvSpPr>
      <dsp:spPr>
        <a:xfrm rot="5400000">
          <a:off x="542848" y="2519232"/>
          <a:ext cx="289631" cy="338814"/>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586020" y="2543824"/>
        <a:ext cx="203288" cy="202742"/>
      </dsp:txXfrm>
    </dsp:sp>
    <dsp:sp modelId="{37CC6B7C-E459-4221-8FEA-CCE72FC7B0CD}">
      <dsp:nvSpPr>
        <dsp:cNvPr id="0" name=""/>
        <dsp:cNvSpPr/>
      </dsp:nvSpPr>
      <dsp:spPr>
        <a:xfrm>
          <a:off x="4570" y="2970074"/>
          <a:ext cx="1366186" cy="81971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Casting dictionary into DataFrame</a:t>
          </a:r>
        </a:p>
      </dsp:txBody>
      <dsp:txXfrm>
        <a:off x="28579" y="2994083"/>
        <a:ext cx="1318168" cy="771693"/>
      </dsp:txXfrm>
    </dsp:sp>
    <dsp:sp modelId="{22272C61-BFDD-45C6-8C49-EE5C2BA78A36}">
      <dsp:nvSpPr>
        <dsp:cNvPr id="0" name=""/>
        <dsp:cNvSpPr/>
      </dsp:nvSpPr>
      <dsp:spPr>
        <a:xfrm>
          <a:off x="1490981" y="3210523"/>
          <a:ext cx="289631" cy="338814"/>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90981" y="3278286"/>
        <a:ext cx="202742" cy="203288"/>
      </dsp:txXfrm>
    </dsp:sp>
    <dsp:sp modelId="{9AB858E0-3245-4732-B4DF-0853EA70C4FC}">
      <dsp:nvSpPr>
        <dsp:cNvPr id="0" name=""/>
        <dsp:cNvSpPr/>
      </dsp:nvSpPr>
      <dsp:spPr>
        <a:xfrm>
          <a:off x="1917231" y="2970074"/>
          <a:ext cx="1366186" cy="81971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Filtering data for Falcon 9 Rocket Launches only</a:t>
          </a:r>
        </a:p>
      </dsp:txBody>
      <dsp:txXfrm>
        <a:off x="1941240" y="2994083"/>
        <a:ext cx="1318168" cy="771693"/>
      </dsp:txXfrm>
    </dsp:sp>
    <dsp:sp modelId="{3A46EB29-B439-483C-A2F4-890AD2018A96}">
      <dsp:nvSpPr>
        <dsp:cNvPr id="0" name=""/>
        <dsp:cNvSpPr/>
      </dsp:nvSpPr>
      <dsp:spPr>
        <a:xfrm>
          <a:off x="3403642" y="3210523"/>
          <a:ext cx="289631" cy="338814"/>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03642" y="3278286"/>
        <a:ext cx="202742" cy="203288"/>
      </dsp:txXfrm>
    </dsp:sp>
    <dsp:sp modelId="{31FFFBA1-E07E-443E-99F6-9E35ABA0A3D3}">
      <dsp:nvSpPr>
        <dsp:cNvPr id="0" name=""/>
        <dsp:cNvSpPr/>
      </dsp:nvSpPr>
      <dsp:spPr>
        <a:xfrm>
          <a:off x="3829892" y="2970074"/>
          <a:ext cx="1366186" cy="81971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Replaced missing values from Payload Mass with Mean value</a:t>
          </a:r>
        </a:p>
      </dsp:txBody>
      <dsp:txXfrm>
        <a:off x="3853901" y="2994083"/>
        <a:ext cx="1318168" cy="7716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AD65A-4689-496D-A673-AA340FDBD5E0}">
      <dsp:nvSpPr>
        <dsp:cNvPr id="0" name=""/>
        <dsp:cNvSpPr/>
      </dsp:nvSpPr>
      <dsp:spPr>
        <a:xfrm rot="5400000">
          <a:off x="-250845" y="1325293"/>
          <a:ext cx="1119226" cy="135486"/>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954EF65B-6489-4287-9FCF-FD253C319AD3}">
      <dsp:nvSpPr>
        <dsp:cNvPr id="0" name=""/>
        <dsp:cNvSpPr/>
      </dsp:nvSpPr>
      <dsp:spPr>
        <a:xfrm>
          <a:off x="2773" y="605313"/>
          <a:ext cx="1505403" cy="903242"/>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Requesting HTML page from Wikipedia</a:t>
          </a:r>
        </a:p>
      </dsp:txBody>
      <dsp:txXfrm>
        <a:off x="29228" y="631768"/>
        <a:ext cx="1452493" cy="850332"/>
      </dsp:txXfrm>
    </dsp:sp>
    <dsp:sp modelId="{86A5E4FF-B187-4DB2-9704-5AD4E979CE00}">
      <dsp:nvSpPr>
        <dsp:cNvPr id="0" name=""/>
        <dsp:cNvSpPr/>
      </dsp:nvSpPr>
      <dsp:spPr>
        <a:xfrm rot="5400000">
          <a:off x="-250845" y="2454346"/>
          <a:ext cx="1119226" cy="135486"/>
        </a:xfrm>
        <a:prstGeom prst="rect">
          <a:avLst/>
        </a:prstGeom>
        <a:gradFill rotWithShape="0">
          <a:gsLst>
            <a:gs pos="0">
              <a:schemeClr val="accent3">
                <a:hueOff val="414646"/>
                <a:satOff val="2918"/>
                <a:lumOff val="-4471"/>
                <a:alphaOff val="0"/>
                <a:lumMod val="110000"/>
                <a:satMod val="105000"/>
                <a:tint val="67000"/>
              </a:schemeClr>
            </a:gs>
            <a:gs pos="50000">
              <a:schemeClr val="accent3">
                <a:hueOff val="414646"/>
                <a:satOff val="2918"/>
                <a:lumOff val="-4471"/>
                <a:alphaOff val="0"/>
                <a:lumMod val="105000"/>
                <a:satMod val="103000"/>
                <a:tint val="73000"/>
              </a:schemeClr>
            </a:gs>
            <a:gs pos="100000">
              <a:schemeClr val="accent3">
                <a:hueOff val="414646"/>
                <a:satOff val="2918"/>
                <a:lumOff val="-447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874439D4-82E5-4D34-B683-B8DD9F6F9047}">
      <dsp:nvSpPr>
        <dsp:cNvPr id="0" name=""/>
        <dsp:cNvSpPr/>
      </dsp:nvSpPr>
      <dsp:spPr>
        <a:xfrm>
          <a:off x="2773" y="1734366"/>
          <a:ext cx="1505403" cy="903242"/>
        </a:xfrm>
        <a:prstGeom prst="roundRect">
          <a:avLst>
            <a:gd name="adj" fmla="val 10000"/>
          </a:avLst>
        </a:prstGeom>
        <a:gradFill rotWithShape="0">
          <a:gsLst>
            <a:gs pos="0">
              <a:schemeClr val="accent3">
                <a:hueOff val="345538"/>
                <a:satOff val="2431"/>
                <a:lumOff val="-3726"/>
                <a:alphaOff val="0"/>
                <a:lumMod val="110000"/>
                <a:satMod val="105000"/>
                <a:tint val="67000"/>
              </a:schemeClr>
            </a:gs>
            <a:gs pos="50000">
              <a:schemeClr val="accent3">
                <a:hueOff val="345538"/>
                <a:satOff val="2431"/>
                <a:lumOff val="-3726"/>
                <a:alphaOff val="0"/>
                <a:lumMod val="105000"/>
                <a:satMod val="103000"/>
                <a:tint val="73000"/>
              </a:schemeClr>
            </a:gs>
            <a:gs pos="100000">
              <a:schemeClr val="accent3">
                <a:hueOff val="345538"/>
                <a:satOff val="2431"/>
                <a:lumOff val="-372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Creating beautiful soup html parser</a:t>
          </a:r>
        </a:p>
      </dsp:txBody>
      <dsp:txXfrm>
        <a:off x="29228" y="1760821"/>
        <a:ext cx="1452493" cy="850332"/>
      </dsp:txXfrm>
    </dsp:sp>
    <dsp:sp modelId="{5F736747-E80B-4E26-A360-FF0BBA8CDFBE}">
      <dsp:nvSpPr>
        <dsp:cNvPr id="0" name=""/>
        <dsp:cNvSpPr/>
      </dsp:nvSpPr>
      <dsp:spPr>
        <a:xfrm>
          <a:off x="313680" y="3018872"/>
          <a:ext cx="1992360" cy="135486"/>
        </a:xfrm>
        <a:prstGeom prst="rect">
          <a:avLst/>
        </a:prstGeom>
        <a:gradFill rotWithShape="0">
          <a:gsLst>
            <a:gs pos="0">
              <a:schemeClr val="accent3">
                <a:hueOff val="829292"/>
                <a:satOff val="5835"/>
                <a:lumOff val="-8941"/>
                <a:alphaOff val="0"/>
                <a:lumMod val="110000"/>
                <a:satMod val="105000"/>
                <a:tint val="67000"/>
              </a:schemeClr>
            </a:gs>
            <a:gs pos="50000">
              <a:schemeClr val="accent3">
                <a:hueOff val="829292"/>
                <a:satOff val="5835"/>
                <a:lumOff val="-8941"/>
                <a:alphaOff val="0"/>
                <a:lumMod val="105000"/>
                <a:satMod val="103000"/>
                <a:tint val="73000"/>
              </a:schemeClr>
            </a:gs>
            <a:gs pos="100000">
              <a:schemeClr val="accent3">
                <a:hueOff val="829292"/>
                <a:satOff val="5835"/>
                <a:lumOff val="-8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A1CDAF5-C483-4B0D-B91C-7D72AB667A86}">
      <dsp:nvSpPr>
        <dsp:cNvPr id="0" name=""/>
        <dsp:cNvSpPr/>
      </dsp:nvSpPr>
      <dsp:spPr>
        <a:xfrm>
          <a:off x="2773" y="2863419"/>
          <a:ext cx="1505403" cy="903242"/>
        </a:xfrm>
        <a:prstGeom prst="roundRect">
          <a:avLst>
            <a:gd name="adj" fmla="val 10000"/>
          </a:avLst>
        </a:prstGeom>
        <a:gradFill rotWithShape="0">
          <a:gsLst>
            <a:gs pos="0">
              <a:schemeClr val="accent3">
                <a:hueOff val="691076"/>
                <a:satOff val="4863"/>
                <a:lumOff val="-7451"/>
                <a:alphaOff val="0"/>
                <a:lumMod val="110000"/>
                <a:satMod val="105000"/>
                <a:tint val="67000"/>
              </a:schemeClr>
            </a:gs>
            <a:gs pos="50000">
              <a:schemeClr val="accent3">
                <a:hueOff val="691076"/>
                <a:satOff val="4863"/>
                <a:lumOff val="-7451"/>
                <a:alphaOff val="0"/>
                <a:lumMod val="105000"/>
                <a:satMod val="103000"/>
                <a:tint val="73000"/>
              </a:schemeClr>
            </a:gs>
            <a:gs pos="100000">
              <a:schemeClr val="accent3">
                <a:hueOff val="691076"/>
                <a:satOff val="4863"/>
                <a:lumOff val="-745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Locating Launch information from html tables</a:t>
          </a:r>
        </a:p>
      </dsp:txBody>
      <dsp:txXfrm>
        <a:off x="29228" y="2889874"/>
        <a:ext cx="1452493" cy="850332"/>
      </dsp:txXfrm>
    </dsp:sp>
    <dsp:sp modelId="{17048D08-7E5C-4A32-8A9F-5B417D7C1685}">
      <dsp:nvSpPr>
        <dsp:cNvPr id="0" name=""/>
        <dsp:cNvSpPr/>
      </dsp:nvSpPr>
      <dsp:spPr>
        <a:xfrm rot="16200000">
          <a:off x="1751341" y="2454346"/>
          <a:ext cx="1119226" cy="135486"/>
        </a:xfrm>
        <a:prstGeom prst="rect">
          <a:avLst/>
        </a:prstGeom>
        <a:gradFill rotWithShape="0">
          <a:gsLst>
            <a:gs pos="0">
              <a:schemeClr val="accent3">
                <a:hueOff val="1243938"/>
                <a:satOff val="8753"/>
                <a:lumOff val="-13412"/>
                <a:alphaOff val="0"/>
                <a:lumMod val="110000"/>
                <a:satMod val="105000"/>
                <a:tint val="67000"/>
              </a:schemeClr>
            </a:gs>
            <a:gs pos="50000">
              <a:schemeClr val="accent3">
                <a:hueOff val="1243938"/>
                <a:satOff val="8753"/>
                <a:lumOff val="-13412"/>
                <a:alphaOff val="0"/>
                <a:lumMod val="105000"/>
                <a:satMod val="103000"/>
                <a:tint val="73000"/>
              </a:schemeClr>
            </a:gs>
            <a:gs pos="100000">
              <a:schemeClr val="accent3">
                <a:hueOff val="1243938"/>
                <a:satOff val="8753"/>
                <a:lumOff val="-1341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365D4D5C-3537-4B34-A753-18071566162C}">
      <dsp:nvSpPr>
        <dsp:cNvPr id="0" name=""/>
        <dsp:cNvSpPr/>
      </dsp:nvSpPr>
      <dsp:spPr>
        <a:xfrm>
          <a:off x="2004960" y="2863419"/>
          <a:ext cx="1505403" cy="903242"/>
        </a:xfrm>
        <a:prstGeom prst="roundRect">
          <a:avLst>
            <a:gd name="adj" fmla="val 10000"/>
          </a:avLst>
        </a:prstGeom>
        <a:gradFill rotWithShape="0">
          <a:gsLst>
            <a:gs pos="0">
              <a:schemeClr val="accent3">
                <a:hueOff val="1036615"/>
                <a:satOff val="7294"/>
                <a:lumOff val="-11176"/>
                <a:alphaOff val="0"/>
                <a:lumMod val="110000"/>
                <a:satMod val="105000"/>
                <a:tint val="67000"/>
              </a:schemeClr>
            </a:gs>
            <a:gs pos="50000">
              <a:schemeClr val="accent3">
                <a:hueOff val="1036615"/>
                <a:satOff val="7294"/>
                <a:lumOff val="-11176"/>
                <a:alphaOff val="0"/>
                <a:lumMod val="105000"/>
                <a:satMod val="103000"/>
                <a:tint val="73000"/>
              </a:schemeClr>
            </a:gs>
            <a:gs pos="100000">
              <a:schemeClr val="accent3">
                <a:hueOff val="1036615"/>
                <a:satOff val="7294"/>
                <a:lumOff val="-1117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Creating dictionaries for data columns</a:t>
          </a:r>
        </a:p>
      </dsp:txBody>
      <dsp:txXfrm>
        <a:off x="2031415" y="2889874"/>
        <a:ext cx="1452493" cy="850332"/>
      </dsp:txXfrm>
    </dsp:sp>
    <dsp:sp modelId="{948FC4A6-94EE-49B2-AD36-45E7442B8811}">
      <dsp:nvSpPr>
        <dsp:cNvPr id="0" name=""/>
        <dsp:cNvSpPr/>
      </dsp:nvSpPr>
      <dsp:spPr>
        <a:xfrm rot="16200000">
          <a:off x="1751341" y="1325293"/>
          <a:ext cx="1119226" cy="135486"/>
        </a:xfrm>
        <a:prstGeom prst="rect">
          <a:avLst/>
        </a:prstGeom>
        <a:gradFill rotWithShape="0">
          <a:gsLst>
            <a:gs pos="0">
              <a:schemeClr val="accent3">
                <a:hueOff val="1658583"/>
                <a:satOff val="11670"/>
                <a:lumOff val="-17882"/>
                <a:alphaOff val="0"/>
                <a:lumMod val="110000"/>
                <a:satMod val="105000"/>
                <a:tint val="67000"/>
              </a:schemeClr>
            </a:gs>
            <a:gs pos="50000">
              <a:schemeClr val="accent3">
                <a:hueOff val="1658583"/>
                <a:satOff val="11670"/>
                <a:lumOff val="-17882"/>
                <a:alphaOff val="0"/>
                <a:lumMod val="105000"/>
                <a:satMod val="103000"/>
                <a:tint val="73000"/>
              </a:schemeClr>
            </a:gs>
            <a:gs pos="100000">
              <a:schemeClr val="accent3">
                <a:hueOff val="1658583"/>
                <a:satOff val="11670"/>
                <a:lumOff val="-1788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36BED1E-1D83-4744-81F4-9E346A1798D9}">
      <dsp:nvSpPr>
        <dsp:cNvPr id="0" name=""/>
        <dsp:cNvSpPr/>
      </dsp:nvSpPr>
      <dsp:spPr>
        <a:xfrm>
          <a:off x="2004960" y="1734366"/>
          <a:ext cx="1505403" cy="903242"/>
        </a:xfrm>
        <a:prstGeom prst="roundRect">
          <a:avLst>
            <a:gd name="adj" fmla="val 10000"/>
          </a:avLst>
        </a:prstGeom>
        <a:gradFill rotWithShape="0">
          <a:gsLst>
            <a:gs pos="0">
              <a:schemeClr val="accent3">
                <a:hueOff val="1382153"/>
                <a:satOff val="9725"/>
                <a:lumOff val="-14902"/>
                <a:alphaOff val="0"/>
                <a:lumMod val="110000"/>
                <a:satMod val="105000"/>
                <a:tint val="67000"/>
              </a:schemeClr>
            </a:gs>
            <a:gs pos="50000">
              <a:schemeClr val="accent3">
                <a:hueOff val="1382153"/>
                <a:satOff val="9725"/>
                <a:lumOff val="-14902"/>
                <a:alphaOff val="0"/>
                <a:lumMod val="105000"/>
                <a:satMod val="103000"/>
                <a:tint val="73000"/>
              </a:schemeClr>
            </a:gs>
            <a:gs pos="100000">
              <a:schemeClr val="accent3">
                <a:hueOff val="1382153"/>
                <a:satOff val="9725"/>
                <a:lumOff val="-149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Creating Iterating function to extract data from table cells</a:t>
          </a:r>
        </a:p>
      </dsp:txBody>
      <dsp:txXfrm>
        <a:off x="2031415" y="1760821"/>
        <a:ext cx="1452493" cy="850332"/>
      </dsp:txXfrm>
    </dsp:sp>
    <dsp:sp modelId="{E9FDD3D7-F530-4752-947E-B0C0DC288141}">
      <dsp:nvSpPr>
        <dsp:cNvPr id="0" name=""/>
        <dsp:cNvSpPr/>
      </dsp:nvSpPr>
      <dsp:spPr>
        <a:xfrm>
          <a:off x="2315867" y="760767"/>
          <a:ext cx="1992360" cy="135486"/>
        </a:xfrm>
        <a:prstGeom prst="rect">
          <a:avLst/>
        </a:prstGeom>
        <a:gradFill rotWithShape="0">
          <a:gsLst>
            <a:gs pos="0">
              <a:schemeClr val="accent3">
                <a:hueOff val="2073229"/>
                <a:satOff val="14588"/>
                <a:lumOff val="-22353"/>
                <a:alphaOff val="0"/>
                <a:lumMod val="110000"/>
                <a:satMod val="105000"/>
                <a:tint val="67000"/>
              </a:schemeClr>
            </a:gs>
            <a:gs pos="50000">
              <a:schemeClr val="accent3">
                <a:hueOff val="2073229"/>
                <a:satOff val="14588"/>
                <a:lumOff val="-22353"/>
                <a:alphaOff val="0"/>
                <a:lumMod val="105000"/>
                <a:satMod val="103000"/>
                <a:tint val="73000"/>
              </a:schemeClr>
            </a:gs>
            <a:gs pos="100000">
              <a:schemeClr val="accent3">
                <a:hueOff val="2073229"/>
                <a:satOff val="14588"/>
                <a:lumOff val="-22353"/>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85CCEDF2-6C4D-4244-A0BE-B5516D6D368C}">
      <dsp:nvSpPr>
        <dsp:cNvPr id="0" name=""/>
        <dsp:cNvSpPr/>
      </dsp:nvSpPr>
      <dsp:spPr>
        <a:xfrm>
          <a:off x="2004960" y="605313"/>
          <a:ext cx="1505403" cy="903242"/>
        </a:xfrm>
        <a:prstGeom prst="roundRect">
          <a:avLst>
            <a:gd name="adj" fmla="val 10000"/>
          </a:avLst>
        </a:prstGeom>
        <a:gradFill rotWithShape="0">
          <a:gsLst>
            <a:gs pos="0">
              <a:schemeClr val="accent3">
                <a:hueOff val="1727691"/>
                <a:satOff val="12157"/>
                <a:lumOff val="-18627"/>
                <a:alphaOff val="0"/>
                <a:lumMod val="110000"/>
                <a:satMod val="105000"/>
                <a:tint val="67000"/>
              </a:schemeClr>
            </a:gs>
            <a:gs pos="50000">
              <a:schemeClr val="accent3">
                <a:hueOff val="1727691"/>
                <a:satOff val="12157"/>
                <a:lumOff val="-18627"/>
                <a:alphaOff val="0"/>
                <a:lumMod val="105000"/>
                <a:satMod val="103000"/>
                <a:tint val="73000"/>
              </a:schemeClr>
            </a:gs>
            <a:gs pos="100000">
              <a:schemeClr val="accent3">
                <a:hueOff val="1727691"/>
                <a:satOff val="12157"/>
                <a:lumOff val="-1862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Extracting data into respective dictionaries through iterations</a:t>
          </a:r>
        </a:p>
      </dsp:txBody>
      <dsp:txXfrm>
        <a:off x="2031415" y="631768"/>
        <a:ext cx="1452493" cy="850332"/>
      </dsp:txXfrm>
    </dsp:sp>
    <dsp:sp modelId="{F166FB26-1DE5-489B-9C8E-2C4C072134B2}">
      <dsp:nvSpPr>
        <dsp:cNvPr id="0" name=""/>
        <dsp:cNvSpPr/>
      </dsp:nvSpPr>
      <dsp:spPr>
        <a:xfrm>
          <a:off x="4007147" y="605313"/>
          <a:ext cx="1505403" cy="903242"/>
        </a:xfrm>
        <a:prstGeom prst="roundRect">
          <a:avLst>
            <a:gd name="adj" fmla="val 10000"/>
          </a:avLst>
        </a:prstGeom>
        <a:gradFill rotWithShape="0">
          <a:gsLst>
            <a:gs pos="0">
              <a:schemeClr val="accent3">
                <a:hueOff val="2073229"/>
                <a:satOff val="14588"/>
                <a:lumOff val="-22353"/>
                <a:alphaOff val="0"/>
                <a:lumMod val="110000"/>
                <a:satMod val="105000"/>
                <a:tint val="67000"/>
              </a:schemeClr>
            </a:gs>
            <a:gs pos="50000">
              <a:schemeClr val="accent3">
                <a:hueOff val="2073229"/>
                <a:satOff val="14588"/>
                <a:lumOff val="-22353"/>
                <a:alphaOff val="0"/>
                <a:lumMod val="105000"/>
                <a:satMod val="103000"/>
                <a:tint val="73000"/>
              </a:schemeClr>
            </a:gs>
            <a:gs pos="100000">
              <a:schemeClr val="accent3">
                <a:hueOff val="2073229"/>
                <a:satOff val="14588"/>
                <a:lumOff val="-2235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Casting Dictionary into pandas DataFrame</a:t>
          </a:r>
          <a:endParaRPr lang="en-US" sz="1300" b="1" kern="1200" dirty="0"/>
        </a:p>
      </dsp:txBody>
      <dsp:txXfrm>
        <a:off x="4033602" y="631768"/>
        <a:ext cx="1452493" cy="850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4C0FF-B46B-408A-8C66-BE351EA00B81}">
      <dsp:nvSpPr>
        <dsp:cNvPr id="0" name=""/>
        <dsp:cNvSpPr/>
      </dsp:nvSpPr>
      <dsp:spPr>
        <a:xfrm>
          <a:off x="0" y="0"/>
          <a:ext cx="3931158" cy="720090"/>
        </a:xfrm>
        <a:prstGeom prst="roundRect">
          <a:avLst>
            <a:gd name="adj" fmla="val 10000"/>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tx1"/>
              </a:solidFill>
            </a:rPr>
            <a:t>Identifying outcome components  in Outcome column</a:t>
          </a:r>
        </a:p>
      </dsp:txBody>
      <dsp:txXfrm>
        <a:off x="21091" y="21091"/>
        <a:ext cx="3069873" cy="677908"/>
      </dsp:txXfrm>
    </dsp:sp>
    <dsp:sp modelId="{D8583BA8-410D-46D6-B5C0-63A3E0006BF0}">
      <dsp:nvSpPr>
        <dsp:cNvPr id="0" name=""/>
        <dsp:cNvSpPr/>
      </dsp:nvSpPr>
      <dsp:spPr>
        <a:xfrm>
          <a:off x="293560" y="820102"/>
          <a:ext cx="3931158" cy="720090"/>
        </a:xfrm>
        <a:prstGeom prst="roundRect">
          <a:avLst>
            <a:gd name="adj" fmla="val 10000"/>
          </a:avLst>
        </a:prstGeom>
        <a:gradFill rotWithShape="0">
          <a:gsLst>
            <a:gs pos="0">
              <a:schemeClr val="accent2">
                <a:hueOff val="-5319755"/>
                <a:satOff val="-1585"/>
                <a:lumOff val="3578"/>
                <a:alphaOff val="0"/>
                <a:satMod val="103000"/>
                <a:lumMod val="102000"/>
                <a:tint val="94000"/>
              </a:schemeClr>
            </a:gs>
            <a:gs pos="50000">
              <a:schemeClr val="accent2">
                <a:hueOff val="-5319755"/>
                <a:satOff val="-1585"/>
                <a:lumOff val="3578"/>
                <a:alphaOff val="0"/>
                <a:satMod val="110000"/>
                <a:lumMod val="100000"/>
                <a:shade val="100000"/>
              </a:schemeClr>
            </a:gs>
            <a:gs pos="100000">
              <a:schemeClr val="accent2">
                <a:hueOff val="-5319755"/>
                <a:satOff val="-1585"/>
                <a:lumOff val="35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tx1"/>
              </a:solidFill>
            </a:rPr>
            <a:t>Separating outcome components to landing locations and mission outcome</a:t>
          </a:r>
        </a:p>
      </dsp:txBody>
      <dsp:txXfrm>
        <a:off x="314651" y="841193"/>
        <a:ext cx="3127356" cy="677907"/>
      </dsp:txXfrm>
    </dsp:sp>
    <dsp:sp modelId="{0E5EB685-2399-4EB6-AFE7-B14BD3B6EEB4}">
      <dsp:nvSpPr>
        <dsp:cNvPr id="0" name=""/>
        <dsp:cNvSpPr/>
      </dsp:nvSpPr>
      <dsp:spPr>
        <a:xfrm>
          <a:off x="587121" y="1640205"/>
          <a:ext cx="3931158" cy="720090"/>
        </a:xfrm>
        <a:prstGeom prst="roundRect">
          <a:avLst>
            <a:gd name="adj" fmla="val 10000"/>
          </a:avLst>
        </a:prstGeom>
        <a:gradFill rotWithShape="0">
          <a:gsLst>
            <a:gs pos="0">
              <a:schemeClr val="accent2">
                <a:hueOff val="-10639510"/>
                <a:satOff val="-3169"/>
                <a:lumOff val="7157"/>
                <a:alphaOff val="0"/>
                <a:satMod val="103000"/>
                <a:lumMod val="102000"/>
                <a:tint val="94000"/>
              </a:schemeClr>
            </a:gs>
            <a:gs pos="50000">
              <a:schemeClr val="accent2">
                <a:hueOff val="-10639510"/>
                <a:satOff val="-3169"/>
                <a:lumOff val="7157"/>
                <a:alphaOff val="0"/>
                <a:satMod val="110000"/>
                <a:lumMod val="100000"/>
                <a:shade val="100000"/>
              </a:schemeClr>
            </a:gs>
            <a:gs pos="100000">
              <a:schemeClr val="accent2">
                <a:hueOff val="-10639510"/>
                <a:satOff val="-3169"/>
                <a:lumOff val="7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tx1"/>
              </a:solidFill>
            </a:rPr>
            <a:t>Identifying and creating set of bad outcomes</a:t>
          </a:r>
        </a:p>
      </dsp:txBody>
      <dsp:txXfrm>
        <a:off x="608212" y="1661296"/>
        <a:ext cx="3127357" cy="677907"/>
      </dsp:txXfrm>
    </dsp:sp>
    <dsp:sp modelId="{D0FDDA5B-75C2-4850-A49C-3A2C58E9D5FD}">
      <dsp:nvSpPr>
        <dsp:cNvPr id="0" name=""/>
        <dsp:cNvSpPr/>
      </dsp:nvSpPr>
      <dsp:spPr>
        <a:xfrm>
          <a:off x="880681" y="2460307"/>
          <a:ext cx="3931158" cy="720090"/>
        </a:xfrm>
        <a:prstGeom prst="roundRect">
          <a:avLst>
            <a:gd name="adj" fmla="val 10000"/>
          </a:avLst>
        </a:prstGeom>
        <a:gradFill rotWithShape="0">
          <a:gsLst>
            <a:gs pos="0">
              <a:schemeClr val="accent2">
                <a:hueOff val="-15959264"/>
                <a:satOff val="-4754"/>
                <a:lumOff val="10735"/>
                <a:alphaOff val="0"/>
                <a:satMod val="103000"/>
                <a:lumMod val="102000"/>
                <a:tint val="94000"/>
              </a:schemeClr>
            </a:gs>
            <a:gs pos="50000">
              <a:schemeClr val="accent2">
                <a:hueOff val="-15959264"/>
                <a:satOff val="-4754"/>
                <a:lumOff val="10735"/>
                <a:alphaOff val="0"/>
                <a:satMod val="110000"/>
                <a:lumMod val="100000"/>
                <a:shade val="100000"/>
              </a:schemeClr>
            </a:gs>
            <a:gs pos="100000">
              <a:schemeClr val="accent2">
                <a:hueOff val="-15959264"/>
                <a:satOff val="-4754"/>
                <a:lumOff val="107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tx1"/>
              </a:solidFill>
            </a:rPr>
            <a:t>Creating landing class variable to classify outcomes</a:t>
          </a:r>
        </a:p>
      </dsp:txBody>
      <dsp:txXfrm>
        <a:off x="901772" y="2481398"/>
        <a:ext cx="3127356" cy="677907"/>
      </dsp:txXfrm>
    </dsp:sp>
    <dsp:sp modelId="{18FAC968-FD1A-4DF9-8746-6FCA19087C17}">
      <dsp:nvSpPr>
        <dsp:cNvPr id="0" name=""/>
        <dsp:cNvSpPr/>
      </dsp:nvSpPr>
      <dsp:spPr>
        <a:xfrm>
          <a:off x="1174242" y="3280410"/>
          <a:ext cx="3931158" cy="720090"/>
        </a:xfrm>
        <a:prstGeom prst="roundRect">
          <a:avLst>
            <a:gd name="adj" fmla="val 10000"/>
          </a:avLst>
        </a:prstGeom>
        <a:gradFill rotWithShape="0">
          <a:gsLst>
            <a:gs pos="0">
              <a:schemeClr val="accent2">
                <a:hueOff val="-21279020"/>
                <a:satOff val="-6338"/>
                <a:lumOff val="14313"/>
                <a:alphaOff val="0"/>
                <a:satMod val="103000"/>
                <a:lumMod val="102000"/>
                <a:tint val="94000"/>
              </a:schemeClr>
            </a:gs>
            <a:gs pos="50000">
              <a:schemeClr val="accent2">
                <a:hueOff val="-21279020"/>
                <a:satOff val="-6338"/>
                <a:lumOff val="14313"/>
                <a:alphaOff val="0"/>
                <a:satMod val="110000"/>
                <a:lumMod val="100000"/>
                <a:shade val="100000"/>
              </a:schemeClr>
            </a:gs>
            <a:gs pos="100000">
              <a:schemeClr val="accent2">
                <a:hueOff val="-21279020"/>
                <a:satOff val="-6338"/>
                <a:lumOff val="1431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tx1"/>
              </a:solidFill>
            </a:rPr>
            <a:t>Casting landing class variable into column “class”</a:t>
          </a:r>
        </a:p>
      </dsp:txBody>
      <dsp:txXfrm>
        <a:off x="1195333" y="3301501"/>
        <a:ext cx="3127356" cy="677907"/>
      </dsp:txXfrm>
    </dsp:sp>
    <dsp:sp modelId="{3D3E19EF-1951-4A69-A22C-05274253B934}">
      <dsp:nvSpPr>
        <dsp:cNvPr id="0" name=""/>
        <dsp:cNvSpPr/>
      </dsp:nvSpPr>
      <dsp:spPr>
        <a:xfrm>
          <a:off x="3463099" y="526065"/>
          <a:ext cx="468058" cy="468058"/>
        </a:xfrm>
        <a:prstGeom prst="downArrow">
          <a:avLst>
            <a:gd name="adj1" fmla="val 55000"/>
            <a:gd name="adj2" fmla="val 45000"/>
          </a:avLst>
        </a:prstGeom>
        <a:solidFill>
          <a:schemeClr val="accent3">
            <a:alpha val="90000"/>
          </a:schemeClr>
        </a:solidFill>
        <a:ln w="6350" cap="flat" cmpd="sng" algn="ctr">
          <a:solidFill>
            <a:schemeClr val="tx1"/>
          </a:solid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568412" y="526065"/>
        <a:ext cx="257432" cy="352214"/>
      </dsp:txXfrm>
    </dsp:sp>
    <dsp:sp modelId="{579D0414-6024-464F-B8A1-698C5B6859EB}">
      <dsp:nvSpPr>
        <dsp:cNvPr id="0" name=""/>
        <dsp:cNvSpPr/>
      </dsp:nvSpPr>
      <dsp:spPr>
        <a:xfrm>
          <a:off x="3756660" y="1346168"/>
          <a:ext cx="468058" cy="468058"/>
        </a:xfrm>
        <a:prstGeom prst="downArrow">
          <a:avLst>
            <a:gd name="adj1" fmla="val 55000"/>
            <a:gd name="adj2" fmla="val 45000"/>
          </a:avLst>
        </a:prstGeom>
        <a:solidFill>
          <a:schemeClr val="accent3">
            <a:alpha val="90000"/>
          </a:schemeClr>
        </a:solidFill>
        <a:ln w="6350" cap="flat" cmpd="sng" algn="ctr">
          <a:solidFill>
            <a:schemeClr val="tx1"/>
          </a:solid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861973" y="1346168"/>
        <a:ext cx="257432" cy="352214"/>
      </dsp:txXfrm>
    </dsp:sp>
    <dsp:sp modelId="{ACAB7B79-2D80-4EDE-AC71-09FA3F5CCB12}">
      <dsp:nvSpPr>
        <dsp:cNvPr id="0" name=""/>
        <dsp:cNvSpPr/>
      </dsp:nvSpPr>
      <dsp:spPr>
        <a:xfrm>
          <a:off x="4050220" y="2154269"/>
          <a:ext cx="468058" cy="468058"/>
        </a:xfrm>
        <a:prstGeom prst="downArrow">
          <a:avLst>
            <a:gd name="adj1" fmla="val 55000"/>
            <a:gd name="adj2" fmla="val 45000"/>
          </a:avLst>
        </a:prstGeom>
        <a:solidFill>
          <a:schemeClr val="accent3">
            <a:alpha val="90000"/>
          </a:schemeClr>
        </a:solidFill>
        <a:ln w="6350" cap="flat" cmpd="sng" algn="ctr">
          <a:solidFill>
            <a:schemeClr val="tx1"/>
          </a:solid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155533" y="2154269"/>
        <a:ext cx="257432" cy="352214"/>
      </dsp:txXfrm>
    </dsp:sp>
    <dsp:sp modelId="{CA7899A5-BFF9-4C63-8286-C4D1D7AFF26C}">
      <dsp:nvSpPr>
        <dsp:cNvPr id="0" name=""/>
        <dsp:cNvSpPr/>
      </dsp:nvSpPr>
      <dsp:spPr>
        <a:xfrm>
          <a:off x="4343780" y="2982372"/>
          <a:ext cx="468058" cy="468058"/>
        </a:xfrm>
        <a:prstGeom prst="downArrow">
          <a:avLst>
            <a:gd name="adj1" fmla="val 55000"/>
            <a:gd name="adj2" fmla="val 45000"/>
          </a:avLst>
        </a:prstGeom>
        <a:solidFill>
          <a:schemeClr val="accent3">
            <a:alpha val="90000"/>
          </a:schemeClr>
        </a:solidFill>
        <a:ln w="6350" cap="flat" cmpd="sng" algn="ctr">
          <a:solidFill>
            <a:schemeClr val="tx1"/>
          </a:solid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449093" y="2982372"/>
        <a:ext cx="257432" cy="3522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3C53A-1F2D-41E2-8B62-FEF414F76047}">
      <dsp:nvSpPr>
        <dsp:cNvPr id="0" name=""/>
        <dsp:cNvSpPr/>
      </dsp:nvSpPr>
      <dsp:spPr>
        <a:xfrm rot="5400000">
          <a:off x="-280090" y="1233555"/>
          <a:ext cx="1245896" cy="15068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89E18FD-CBC5-4385-9B64-82C5F26F814C}">
      <dsp:nvSpPr>
        <dsp:cNvPr id="0" name=""/>
        <dsp:cNvSpPr/>
      </dsp:nvSpPr>
      <dsp:spPr>
        <a:xfrm>
          <a:off x="3085" y="433351"/>
          <a:ext cx="1674297" cy="100457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Separating the “class” column from the dataset</a:t>
          </a:r>
        </a:p>
      </dsp:txBody>
      <dsp:txXfrm>
        <a:off x="32508" y="462774"/>
        <a:ext cx="1615451" cy="945732"/>
      </dsp:txXfrm>
    </dsp:sp>
    <dsp:sp modelId="{1AD961AA-8F3A-4C5E-90BD-B967DFBF5BDB}">
      <dsp:nvSpPr>
        <dsp:cNvPr id="0" name=""/>
        <dsp:cNvSpPr/>
      </dsp:nvSpPr>
      <dsp:spPr>
        <a:xfrm rot="5400000">
          <a:off x="-280090" y="2489278"/>
          <a:ext cx="1245896" cy="150686"/>
        </a:xfrm>
        <a:prstGeom prst="rect">
          <a:avLst/>
        </a:prstGeom>
        <a:gradFill rotWithShape="0">
          <a:gsLst>
            <a:gs pos="0">
              <a:schemeClr val="accent5">
                <a:hueOff val="1478910"/>
                <a:satOff val="-8996"/>
                <a:lumOff val="-1013"/>
                <a:alphaOff val="0"/>
                <a:satMod val="103000"/>
                <a:lumMod val="102000"/>
                <a:tint val="94000"/>
              </a:schemeClr>
            </a:gs>
            <a:gs pos="50000">
              <a:schemeClr val="accent5">
                <a:hueOff val="1478910"/>
                <a:satOff val="-8996"/>
                <a:lumOff val="-1013"/>
                <a:alphaOff val="0"/>
                <a:satMod val="110000"/>
                <a:lumMod val="100000"/>
                <a:shade val="100000"/>
              </a:schemeClr>
            </a:gs>
            <a:gs pos="100000">
              <a:schemeClr val="accent5">
                <a:hueOff val="1478910"/>
                <a:satOff val="-8996"/>
                <a:lumOff val="-101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C1DEF0-26B5-48C7-B21D-B0230F4E54EC}">
      <dsp:nvSpPr>
        <dsp:cNvPr id="0" name=""/>
        <dsp:cNvSpPr/>
      </dsp:nvSpPr>
      <dsp:spPr>
        <a:xfrm>
          <a:off x="3085" y="1689074"/>
          <a:ext cx="1674297" cy="1004578"/>
        </a:xfrm>
        <a:prstGeom prst="roundRect">
          <a:avLst>
            <a:gd name="adj" fmla="val 10000"/>
          </a:avLst>
        </a:prstGeom>
        <a:gradFill rotWithShape="0">
          <a:gsLst>
            <a:gs pos="0">
              <a:schemeClr val="accent5">
                <a:hueOff val="1267638"/>
                <a:satOff val="-7711"/>
                <a:lumOff val="-868"/>
                <a:alphaOff val="0"/>
                <a:satMod val="103000"/>
                <a:lumMod val="102000"/>
                <a:tint val="94000"/>
              </a:schemeClr>
            </a:gs>
            <a:gs pos="50000">
              <a:schemeClr val="accent5">
                <a:hueOff val="1267638"/>
                <a:satOff val="-7711"/>
                <a:lumOff val="-868"/>
                <a:alphaOff val="0"/>
                <a:satMod val="110000"/>
                <a:lumMod val="100000"/>
                <a:shade val="100000"/>
              </a:schemeClr>
            </a:gs>
            <a:gs pos="100000">
              <a:schemeClr val="accent5">
                <a:hueOff val="1267638"/>
                <a:satOff val="-7711"/>
                <a:lumOff val="-8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Standardize, Fit, and Transform the features from the dataset</a:t>
          </a:r>
        </a:p>
      </dsp:txBody>
      <dsp:txXfrm>
        <a:off x="32508" y="1718497"/>
        <a:ext cx="1615451" cy="945732"/>
      </dsp:txXfrm>
    </dsp:sp>
    <dsp:sp modelId="{4DD841C6-2E06-4DDA-8A0D-B0EBBBD5E1A2}">
      <dsp:nvSpPr>
        <dsp:cNvPr id="0" name=""/>
        <dsp:cNvSpPr/>
      </dsp:nvSpPr>
      <dsp:spPr>
        <a:xfrm>
          <a:off x="347770" y="3117140"/>
          <a:ext cx="2216989" cy="150686"/>
        </a:xfrm>
        <a:prstGeom prst="rect">
          <a:avLst/>
        </a:prstGeom>
        <a:gradFill rotWithShape="0">
          <a:gsLst>
            <a:gs pos="0">
              <a:schemeClr val="accent5">
                <a:hueOff val="2957821"/>
                <a:satOff val="-17993"/>
                <a:lumOff val="-2026"/>
                <a:alphaOff val="0"/>
                <a:satMod val="103000"/>
                <a:lumMod val="102000"/>
                <a:tint val="94000"/>
              </a:schemeClr>
            </a:gs>
            <a:gs pos="50000">
              <a:schemeClr val="accent5">
                <a:hueOff val="2957821"/>
                <a:satOff val="-17993"/>
                <a:lumOff val="-2026"/>
                <a:alphaOff val="0"/>
                <a:satMod val="110000"/>
                <a:lumMod val="100000"/>
                <a:shade val="100000"/>
              </a:schemeClr>
            </a:gs>
            <a:gs pos="100000">
              <a:schemeClr val="accent5">
                <a:hueOff val="2957821"/>
                <a:satOff val="-17993"/>
                <a:lumOff val="-202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B6B658-A626-4352-A2F9-F79E637F2592}">
      <dsp:nvSpPr>
        <dsp:cNvPr id="0" name=""/>
        <dsp:cNvSpPr/>
      </dsp:nvSpPr>
      <dsp:spPr>
        <a:xfrm>
          <a:off x="3085" y="2944797"/>
          <a:ext cx="1674297" cy="1004578"/>
        </a:xfrm>
        <a:prstGeom prst="roundRect">
          <a:avLst>
            <a:gd name="adj" fmla="val 10000"/>
          </a:avLst>
        </a:prstGeom>
        <a:gradFill rotWithShape="0">
          <a:gsLst>
            <a:gs pos="0">
              <a:schemeClr val="accent5">
                <a:hueOff val="2535275"/>
                <a:satOff val="-15422"/>
                <a:lumOff val="-1737"/>
                <a:alphaOff val="0"/>
                <a:satMod val="103000"/>
                <a:lumMod val="102000"/>
                <a:tint val="94000"/>
              </a:schemeClr>
            </a:gs>
            <a:gs pos="50000">
              <a:schemeClr val="accent5">
                <a:hueOff val="2535275"/>
                <a:satOff val="-15422"/>
                <a:lumOff val="-1737"/>
                <a:alphaOff val="0"/>
                <a:satMod val="110000"/>
                <a:lumMod val="100000"/>
                <a:shade val="100000"/>
              </a:schemeClr>
            </a:gs>
            <a:gs pos="100000">
              <a:schemeClr val="accent5">
                <a:hueOff val="2535275"/>
                <a:satOff val="-15422"/>
                <a:lumOff val="-17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Splitting the data into Training and Testing sets with </a:t>
          </a:r>
          <a:r>
            <a:rPr lang="en-US" sz="1050" b="1" kern="1200" dirty="0" err="1">
              <a:solidFill>
                <a:schemeClr val="tx1"/>
              </a:solidFill>
            </a:rPr>
            <a:t>Train_test_split</a:t>
          </a:r>
          <a:endParaRPr lang="en-US" sz="1050" b="1" kern="1200" dirty="0">
            <a:solidFill>
              <a:schemeClr val="tx1"/>
            </a:solidFill>
          </a:endParaRPr>
        </a:p>
      </dsp:txBody>
      <dsp:txXfrm>
        <a:off x="32508" y="2974220"/>
        <a:ext cx="1615451" cy="945732"/>
      </dsp:txXfrm>
    </dsp:sp>
    <dsp:sp modelId="{D55A84A2-8990-4455-BB60-6FB0DD713E0B}">
      <dsp:nvSpPr>
        <dsp:cNvPr id="0" name=""/>
        <dsp:cNvSpPr/>
      </dsp:nvSpPr>
      <dsp:spPr>
        <a:xfrm rot="16200000">
          <a:off x="1946724" y="2489278"/>
          <a:ext cx="1245896" cy="150686"/>
        </a:xfrm>
        <a:prstGeom prst="rect">
          <a:avLst/>
        </a:prstGeom>
        <a:gradFill rotWithShape="0">
          <a:gsLst>
            <a:gs pos="0">
              <a:schemeClr val="accent5">
                <a:hueOff val="4436731"/>
                <a:satOff val="-26989"/>
                <a:lumOff val="-3039"/>
                <a:alphaOff val="0"/>
                <a:satMod val="103000"/>
                <a:lumMod val="102000"/>
                <a:tint val="94000"/>
              </a:schemeClr>
            </a:gs>
            <a:gs pos="50000">
              <a:schemeClr val="accent5">
                <a:hueOff val="4436731"/>
                <a:satOff val="-26989"/>
                <a:lumOff val="-3039"/>
                <a:alphaOff val="0"/>
                <a:satMod val="110000"/>
                <a:lumMod val="100000"/>
                <a:shade val="100000"/>
              </a:schemeClr>
            </a:gs>
            <a:gs pos="100000">
              <a:schemeClr val="accent5">
                <a:hueOff val="4436731"/>
                <a:satOff val="-26989"/>
                <a:lumOff val="-303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4D16C20-8822-4EA5-90CF-56A0815AFA47}">
      <dsp:nvSpPr>
        <dsp:cNvPr id="0" name=""/>
        <dsp:cNvSpPr/>
      </dsp:nvSpPr>
      <dsp:spPr>
        <a:xfrm>
          <a:off x="2229900" y="2944797"/>
          <a:ext cx="1674297" cy="1004578"/>
        </a:xfrm>
        <a:prstGeom prst="roundRect">
          <a:avLst>
            <a:gd name="adj" fmla="val 10000"/>
          </a:avLst>
        </a:prstGeom>
        <a:gradFill rotWithShape="0">
          <a:gsLst>
            <a:gs pos="0">
              <a:schemeClr val="accent5">
                <a:hueOff val="3802912"/>
                <a:satOff val="-23133"/>
                <a:lumOff val="-2605"/>
                <a:alphaOff val="0"/>
                <a:satMod val="103000"/>
                <a:lumMod val="102000"/>
                <a:tint val="94000"/>
              </a:schemeClr>
            </a:gs>
            <a:gs pos="50000">
              <a:schemeClr val="accent5">
                <a:hueOff val="3802912"/>
                <a:satOff val="-23133"/>
                <a:lumOff val="-2605"/>
                <a:alphaOff val="0"/>
                <a:satMod val="110000"/>
                <a:lumMod val="100000"/>
                <a:shade val="100000"/>
              </a:schemeClr>
            </a:gs>
            <a:gs pos="100000">
              <a:schemeClr val="accent5">
                <a:hueOff val="3802912"/>
                <a:satOff val="-23133"/>
                <a:lumOff val="-260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Performing </a:t>
          </a:r>
          <a:r>
            <a:rPr lang="en-US" sz="1050" b="1" kern="1200" dirty="0" err="1">
              <a:solidFill>
                <a:schemeClr val="tx1"/>
              </a:solidFill>
            </a:rPr>
            <a:t>GridSearchCV</a:t>
          </a:r>
          <a:r>
            <a:rPr lang="en-US" sz="1050" b="1" kern="1200" dirty="0">
              <a:solidFill>
                <a:schemeClr val="tx1"/>
              </a:solidFill>
            </a:rPr>
            <a:t> across all models</a:t>
          </a:r>
        </a:p>
      </dsp:txBody>
      <dsp:txXfrm>
        <a:off x="2259323" y="2974220"/>
        <a:ext cx="1615451" cy="945732"/>
      </dsp:txXfrm>
    </dsp:sp>
    <dsp:sp modelId="{D2B2A3C4-206B-44A5-B644-605F02A4B0FC}">
      <dsp:nvSpPr>
        <dsp:cNvPr id="0" name=""/>
        <dsp:cNvSpPr/>
      </dsp:nvSpPr>
      <dsp:spPr>
        <a:xfrm rot="16200000">
          <a:off x="1946724" y="1233555"/>
          <a:ext cx="1245896" cy="150686"/>
        </a:xfrm>
        <a:prstGeom prst="rect">
          <a:avLst/>
        </a:prstGeom>
        <a:gradFill rotWithShape="0">
          <a:gsLst>
            <a:gs pos="0">
              <a:schemeClr val="accent5">
                <a:hueOff val="5915641"/>
                <a:satOff val="-35985"/>
                <a:lumOff val="-4052"/>
                <a:alphaOff val="0"/>
                <a:satMod val="103000"/>
                <a:lumMod val="102000"/>
                <a:tint val="94000"/>
              </a:schemeClr>
            </a:gs>
            <a:gs pos="50000">
              <a:schemeClr val="accent5">
                <a:hueOff val="5915641"/>
                <a:satOff val="-35985"/>
                <a:lumOff val="-4052"/>
                <a:alphaOff val="0"/>
                <a:satMod val="110000"/>
                <a:lumMod val="100000"/>
                <a:shade val="100000"/>
              </a:schemeClr>
            </a:gs>
            <a:gs pos="100000">
              <a:schemeClr val="accent5">
                <a:hueOff val="5915641"/>
                <a:satOff val="-35985"/>
                <a:lumOff val="-40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631452C-2127-4451-BCD8-5D265300655F}">
      <dsp:nvSpPr>
        <dsp:cNvPr id="0" name=""/>
        <dsp:cNvSpPr/>
      </dsp:nvSpPr>
      <dsp:spPr>
        <a:xfrm>
          <a:off x="2229900" y="1689074"/>
          <a:ext cx="1674297" cy="1004578"/>
        </a:xfrm>
        <a:prstGeom prst="roundRect">
          <a:avLst>
            <a:gd name="adj" fmla="val 10000"/>
          </a:avLst>
        </a:prstGeom>
        <a:gradFill rotWithShape="0">
          <a:gsLst>
            <a:gs pos="0">
              <a:schemeClr val="accent5">
                <a:hueOff val="5070550"/>
                <a:satOff val="-30845"/>
                <a:lumOff val="-3473"/>
                <a:alphaOff val="0"/>
                <a:satMod val="103000"/>
                <a:lumMod val="102000"/>
                <a:tint val="94000"/>
              </a:schemeClr>
            </a:gs>
            <a:gs pos="50000">
              <a:schemeClr val="accent5">
                <a:hueOff val="5070550"/>
                <a:satOff val="-30845"/>
                <a:lumOff val="-3473"/>
                <a:alphaOff val="0"/>
                <a:satMod val="110000"/>
                <a:lumMod val="100000"/>
                <a:shade val="100000"/>
              </a:schemeClr>
            </a:gs>
            <a:gs pos="100000">
              <a:schemeClr val="accent5">
                <a:hueOff val="5070550"/>
                <a:satOff val="-30845"/>
                <a:lumOff val="-347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Measure the accuracy of models with the best parameters</a:t>
          </a:r>
        </a:p>
      </dsp:txBody>
      <dsp:txXfrm>
        <a:off x="2259323" y="1718497"/>
        <a:ext cx="1615451" cy="945732"/>
      </dsp:txXfrm>
    </dsp:sp>
    <dsp:sp modelId="{F91AF616-25B1-4800-BFEF-E94C1BA7299B}">
      <dsp:nvSpPr>
        <dsp:cNvPr id="0" name=""/>
        <dsp:cNvSpPr/>
      </dsp:nvSpPr>
      <dsp:spPr>
        <a:xfrm>
          <a:off x="2574586" y="605693"/>
          <a:ext cx="2216989" cy="150686"/>
        </a:xfrm>
        <a:prstGeom prst="rect">
          <a:avLst/>
        </a:prstGeom>
        <a:gradFill rotWithShape="0">
          <a:gsLst>
            <a:gs pos="0">
              <a:schemeClr val="accent5">
                <a:hueOff val="7394552"/>
                <a:satOff val="-44982"/>
                <a:lumOff val="-5065"/>
                <a:alphaOff val="0"/>
                <a:satMod val="103000"/>
                <a:lumMod val="102000"/>
                <a:tint val="94000"/>
              </a:schemeClr>
            </a:gs>
            <a:gs pos="50000">
              <a:schemeClr val="accent5">
                <a:hueOff val="7394552"/>
                <a:satOff val="-44982"/>
                <a:lumOff val="-5065"/>
                <a:alphaOff val="0"/>
                <a:satMod val="110000"/>
                <a:lumMod val="100000"/>
                <a:shade val="100000"/>
              </a:schemeClr>
            </a:gs>
            <a:gs pos="100000">
              <a:schemeClr val="accent5">
                <a:hueOff val="7394552"/>
                <a:satOff val="-44982"/>
                <a:lumOff val="-50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027360E-3D43-4F40-8B33-697EF9785F7E}">
      <dsp:nvSpPr>
        <dsp:cNvPr id="0" name=""/>
        <dsp:cNvSpPr/>
      </dsp:nvSpPr>
      <dsp:spPr>
        <a:xfrm>
          <a:off x="2229900" y="433351"/>
          <a:ext cx="1674297" cy="1004578"/>
        </a:xfrm>
        <a:prstGeom prst="roundRect">
          <a:avLst>
            <a:gd name="adj" fmla="val 10000"/>
          </a:avLst>
        </a:prstGeom>
        <a:gradFill rotWithShape="0">
          <a:gsLst>
            <a:gs pos="0">
              <a:schemeClr val="accent5">
                <a:hueOff val="6338188"/>
                <a:satOff val="-38556"/>
                <a:lumOff val="-4341"/>
                <a:alphaOff val="0"/>
                <a:satMod val="103000"/>
                <a:lumMod val="102000"/>
                <a:tint val="94000"/>
              </a:schemeClr>
            </a:gs>
            <a:gs pos="50000">
              <a:schemeClr val="accent5">
                <a:hueOff val="6338188"/>
                <a:satOff val="-38556"/>
                <a:lumOff val="-4341"/>
                <a:alphaOff val="0"/>
                <a:satMod val="110000"/>
                <a:lumMod val="100000"/>
                <a:shade val="100000"/>
              </a:schemeClr>
            </a:gs>
            <a:gs pos="100000">
              <a:schemeClr val="accent5">
                <a:hueOff val="6338188"/>
                <a:satOff val="-38556"/>
                <a:lumOff val="-43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Plotting Confusion Matrix across all models</a:t>
          </a:r>
        </a:p>
      </dsp:txBody>
      <dsp:txXfrm>
        <a:off x="2259323" y="462774"/>
        <a:ext cx="1615451" cy="945732"/>
      </dsp:txXfrm>
    </dsp:sp>
    <dsp:sp modelId="{EEB2307B-FD7A-4135-9359-70BAAC002AA6}">
      <dsp:nvSpPr>
        <dsp:cNvPr id="0" name=""/>
        <dsp:cNvSpPr/>
      </dsp:nvSpPr>
      <dsp:spPr>
        <a:xfrm rot="5400000">
          <a:off x="4173540" y="1233555"/>
          <a:ext cx="1245896" cy="150686"/>
        </a:xfrm>
        <a:prstGeom prst="rect">
          <a:avLst/>
        </a:prstGeom>
        <a:gradFill rotWithShape="0">
          <a:gsLst>
            <a:gs pos="0">
              <a:schemeClr val="accent5">
                <a:hueOff val="8873462"/>
                <a:satOff val="-53978"/>
                <a:lumOff val="-6078"/>
                <a:alphaOff val="0"/>
                <a:satMod val="103000"/>
                <a:lumMod val="102000"/>
                <a:tint val="94000"/>
              </a:schemeClr>
            </a:gs>
            <a:gs pos="50000">
              <a:schemeClr val="accent5">
                <a:hueOff val="8873462"/>
                <a:satOff val="-53978"/>
                <a:lumOff val="-6078"/>
                <a:alphaOff val="0"/>
                <a:satMod val="110000"/>
                <a:lumMod val="100000"/>
                <a:shade val="100000"/>
              </a:schemeClr>
            </a:gs>
            <a:gs pos="100000">
              <a:schemeClr val="accent5">
                <a:hueOff val="8873462"/>
                <a:satOff val="-53978"/>
                <a:lumOff val="-6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316DB51-96F9-4CB6-8B0D-083F539E1875}">
      <dsp:nvSpPr>
        <dsp:cNvPr id="0" name=""/>
        <dsp:cNvSpPr/>
      </dsp:nvSpPr>
      <dsp:spPr>
        <a:xfrm>
          <a:off x="4456716" y="433351"/>
          <a:ext cx="1674297" cy="1004578"/>
        </a:xfrm>
        <a:prstGeom prst="roundRect">
          <a:avLst>
            <a:gd name="adj" fmla="val 10000"/>
          </a:avLst>
        </a:prstGeom>
        <a:gradFill rotWithShape="0">
          <a:gsLst>
            <a:gs pos="0">
              <a:schemeClr val="accent5">
                <a:hueOff val="7605825"/>
                <a:satOff val="-46267"/>
                <a:lumOff val="-5210"/>
                <a:alphaOff val="0"/>
                <a:satMod val="103000"/>
                <a:lumMod val="102000"/>
                <a:tint val="94000"/>
              </a:schemeClr>
            </a:gs>
            <a:gs pos="50000">
              <a:schemeClr val="accent5">
                <a:hueOff val="7605825"/>
                <a:satOff val="-46267"/>
                <a:lumOff val="-5210"/>
                <a:alphaOff val="0"/>
                <a:satMod val="110000"/>
                <a:lumMod val="100000"/>
                <a:shade val="100000"/>
              </a:schemeClr>
            </a:gs>
            <a:gs pos="100000">
              <a:schemeClr val="accent5">
                <a:hueOff val="7605825"/>
                <a:satOff val="-46267"/>
                <a:lumOff val="-521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Locating the best performing model from further scoring analysis</a:t>
          </a:r>
        </a:p>
      </dsp:txBody>
      <dsp:txXfrm>
        <a:off x="4486139" y="462774"/>
        <a:ext cx="1615451" cy="945732"/>
      </dsp:txXfrm>
    </dsp:sp>
    <dsp:sp modelId="{1C04105B-E45B-4841-B379-7A2623D7B09F}">
      <dsp:nvSpPr>
        <dsp:cNvPr id="0" name=""/>
        <dsp:cNvSpPr/>
      </dsp:nvSpPr>
      <dsp:spPr>
        <a:xfrm>
          <a:off x="4456716" y="1689074"/>
          <a:ext cx="1674297" cy="1004578"/>
        </a:xfrm>
        <a:prstGeom prst="roundRect">
          <a:avLst>
            <a:gd name="adj" fmla="val 10000"/>
          </a:avLst>
        </a:prstGeom>
        <a:gradFill rotWithShape="0">
          <a:gsLst>
            <a:gs pos="0">
              <a:schemeClr val="accent5">
                <a:hueOff val="8873462"/>
                <a:satOff val="-53978"/>
                <a:lumOff val="-6078"/>
                <a:alphaOff val="0"/>
                <a:satMod val="103000"/>
                <a:lumMod val="102000"/>
                <a:tint val="94000"/>
              </a:schemeClr>
            </a:gs>
            <a:gs pos="50000">
              <a:schemeClr val="accent5">
                <a:hueOff val="8873462"/>
                <a:satOff val="-53978"/>
                <a:lumOff val="-6078"/>
                <a:alphaOff val="0"/>
                <a:satMod val="110000"/>
                <a:lumMod val="100000"/>
                <a:shade val="100000"/>
              </a:schemeClr>
            </a:gs>
            <a:gs pos="100000">
              <a:schemeClr val="accent5">
                <a:hueOff val="8873462"/>
                <a:satOff val="-53978"/>
                <a:lumOff val="-6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Visualizing the models’ performance with the application of bar plot</a:t>
          </a:r>
          <a:endParaRPr lang="en-US" sz="1100" b="1" kern="1200" dirty="0">
            <a:solidFill>
              <a:schemeClr val="tx1"/>
            </a:solidFill>
          </a:endParaRPr>
        </a:p>
      </dsp:txBody>
      <dsp:txXfrm>
        <a:off x="4486139" y="1718497"/>
        <a:ext cx="1615451" cy="9457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11/7/2024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41</a:t>
            </a:fld>
            <a:endParaRPr lang="en-US" dirty="0"/>
          </a:p>
        </p:txBody>
      </p:sp>
    </p:spTree>
    <p:extLst>
      <p:ext uri="{BB962C8B-B14F-4D97-AF65-F5344CB8AC3E}">
        <p14:creationId xmlns:p14="http://schemas.microsoft.com/office/powerpoint/2010/main" val="1266887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47</a:t>
            </a:fld>
            <a:endParaRPr lang="en-US" dirty="0"/>
          </a:p>
        </p:txBody>
      </p:sp>
    </p:spTree>
    <p:extLst>
      <p:ext uri="{BB962C8B-B14F-4D97-AF65-F5344CB8AC3E}">
        <p14:creationId xmlns:p14="http://schemas.microsoft.com/office/powerpoint/2010/main" val="979308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github.com/TylerKoN/Data-Science-Capstone/blob/main/Data%20Collection/Data%20Wrangling.ipynb"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TylerKoN/Data-Science-Capstone/blob/main/EDA/EDA%20with%20Data%20Viz.ipynb"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ylerKoN/Data-Science-Capstone/blob/main/EDA/EDA%20with%20SQL.ipynb"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TylerKoN/Data-Science-Capstone/blob/main/Visual%20Analytics%20and%20Dashboard/Launch%20site%20location%20Folium.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TylerKoN/Data-Science-Capstone/blob/main/Visual%20Analytics%20and%20Dashboard/spacex_dash_app.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github.com/TylerKoN/Data-Science-Capstone/blob/main/Predictive%20Analysis/Classification%20Predictive%20Analysis.ipynb" TargetMode="Externa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ylerKoN/Data-Science-Capston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TylerKoN/Data-Science-Capstone/blob/main/Appendix/Appendix.ipynb"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github.com/TylerKoN/Data-Science-Capstone/blob/main/Data%20Collection/SpaceX%20Data%20Collection%20API.ipynb" TargetMode="Externa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github.com/TylerKoN/Data-Science-Capstone/blob/main/Data%20Collection/WebScraping.ipynb" TargetMode="Externa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303329" y="2122950"/>
            <a:ext cx="6208776" cy="1309839"/>
          </a:xfrm>
        </p:spPr>
        <p:txBody>
          <a:bodyPr/>
          <a:lstStyle/>
          <a:p>
            <a:pPr algn="r"/>
            <a:r>
              <a:rPr lang="en-US" dirty="0"/>
              <a:t>Winning Space Race with Data Science</a:t>
            </a:r>
          </a:p>
        </p:txBody>
      </p:sp>
      <p:sp>
        <p:nvSpPr>
          <p:cNvPr id="2" name="Title 2">
            <a:extLst>
              <a:ext uri="{FF2B5EF4-FFF2-40B4-BE49-F238E27FC236}">
                <a16:creationId xmlns:a16="http://schemas.microsoft.com/office/drawing/2014/main" id="{0D7920A1-B005-8E57-4E3E-54E56149DFDE}"/>
              </a:ext>
            </a:extLst>
          </p:cNvPr>
          <p:cNvSpPr txBox="1">
            <a:spLocks/>
          </p:cNvSpPr>
          <p:nvPr/>
        </p:nvSpPr>
        <p:spPr>
          <a:xfrm>
            <a:off x="7172515" y="1162050"/>
            <a:ext cx="4339590" cy="3695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pPr algn="r"/>
            <a:r>
              <a:rPr lang="en-US" sz="1600" dirty="0"/>
              <a:t>IBM Applied Data Science Capstone</a:t>
            </a:r>
          </a:p>
        </p:txBody>
      </p:sp>
      <p:sp>
        <p:nvSpPr>
          <p:cNvPr id="4" name="Title 2">
            <a:extLst>
              <a:ext uri="{FF2B5EF4-FFF2-40B4-BE49-F238E27FC236}">
                <a16:creationId xmlns:a16="http://schemas.microsoft.com/office/drawing/2014/main" id="{EB90E210-BD9F-1195-C243-7380E6F1F231}"/>
              </a:ext>
            </a:extLst>
          </p:cNvPr>
          <p:cNvSpPr txBox="1">
            <a:spLocks/>
          </p:cNvSpPr>
          <p:nvPr/>
        </p:nvSpPr>
        <p:spPr>
          <a:xfrm>
            <a:off x="6400990" y="3730011"/>
            <a:ext cx="5111115" cy="13098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pPr algn="r">
              <a:lnSpc>
                <a:spcPct val="150000"/>
              </a:lnSpc>
            </a:pPr>
            <a:r>
              <a:rPr lang="en-US" sz="2400" dirty="0"/>
              <a:t>Tyler Lee Ang ren</a:t>
            </a:r>
          </a:p>
          <a:p>
            <a:pPr algn="r">
              <a:lnSpc>
                <a:spcPct val="150000"/>
              </a:lnSpc>
            </a:pPr>
            <a:r>
              <a:rPr lang="en-US" sz="1400" dirty="0"/>
              <a:t>7</a:t>
            </a:r>
            <a:r>
              <a:rPr lang="en-US" sz="1400" baseline="30000" dirty="0"/>
              <a:t>th</a:t>
            </a:r>
            <a:r>
              <a:rPr lang="en-US" sz="1400" dirty="0"/>
              <a:t> November 2024</a:t>
            </a:r>
          </a:p>
          <a:p>
            <a:pPr algn="r">
              <a:lnSpc>
                <a:spcPct val="150000"/>
              </a:lnSpc>
            </a:pPr>
            <a:r>
              <a:rPr lang="en-US" sz="1400" u="sng" dirty="0">
                <a:solidFill>
                  <a:schemeClr val="tx2">
                    <a:lumMod val="90000"/>
                    <a:lumOff val="10000"/>
                  </a:schemeClr>
                </a:solidFill>
              </a:rPr>
              <a:t>https://github.com/TylerKoN</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73DCD-4E4C-648A-67B0-CDC6476C5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6D307-B567-1EB5-0D68-D49F8F58E887}"/>
              </a:ext>
            </a:extLst>
          </p:cNvPr>
          <p:cNvSpPr>
            <a:spLocks noGrp="1"/>
          </p:cNvSpPr>
          <p:nvPr>
            <p:ph type="title"/>
          </p:nvPr>
        </p:nvSpPr>
        <p:spPr>
          <a:xfrm>
            <a:off x="893064" y="246254"/>
            <a:ext cx="8297380" cy="1080960"/>
          </a:xfrm>
        </p:spPr>
        <p:txBody>
          <a:bodyPr/>
          <a:lstStyle/>
          <a:p>
            <a:r>
              <a:rPr lang="en-US" dirty="0"/>
              <a:t>Data wrangling</a:t>
            </a:r>
            <a:endParaRPr lang="en-ZA" dirty="0"/>
          </a:p>
        </p:txBody>
      </p:sp>
      <p:sp>
        <p:nvSpPr>
          <p:cNvPr id="4" name="Text Placeholder 3">
            <a:extLst>
              <a:ext uri="{FF2B5EF4-FFF2-40B4-BE49-F238E27FC236}">
                <a16:creationId xmlns:a16="http://schemas.microsoft.com/office/drawing/2014/main" id="{42590DA3-14F7-4800-72F4-A1BF36105159}"/>
              </a:ext>
            </a:extLst>
          </p:cNvPr>
          <p:cNvSpPr>
            <a:spLocks noGrp="1"/>
          </p:cNvSpPr>
          <p:nvPr>
            <p:ph type="body" sz="quarter" idx="13"/>
          </p:nvPr>
        </p:nvSpPr>
        <p:spPr>
          <a:xfrm>
            <a:off x="893064" y="1509744"/>
            <a:ext cx="4115219" cy="4554347"/>
          </a:xfrm>
        </p:spPr>
        <p:txBody>
          <a:bodyPr>
            <a:normAutofit fontScale="92500"/>
          </a:bodyPr>
          <a:lstStyle/>
          <a:p>
            <a:pPr marL="0" indent="0">
              <a:lnSpc>
                <a:spcPct val="160000"/>
              </a:lnSpc>
              <a:spcAft>
                <a:spcPts val="0"/>
              </a:spcAft>
              <a:buNone/>
            </a:pPr>
            <a:r>
              <a:rPr lang="en-US" sz="1700" b="1" dirty="0"/>
              <a:t>Flow Chart of the Data Wrangling process.</a:t>
            </a:r>
          </a:p>
          <a:p>
            <a:pPr marL="342900" indent="-342900">
              <a:lnSpc>
                <a:spcPct val="160000"/>
              </a:lnSpc>
              <a:spcAft>
                <a:spcPts val="0"/>
              </a:spcAft>
              <a:buFont typeface="+mj-lt"/>
              <a:buAutoNum type="arabicPeriod"/>
            </a:pPr>
            <a:r>
              <a:rPr lang="en-US" sz="1500" b="1" dirty="0"/>
              <a:t>Outcome columns are separated into two columns</a:t>
            </a:r>
          </a:p>
          <a:p>
            <a:pPr marL="342900" indent="-342900">
              <a:lnSpc>
                <a:spcPct val="150000"/>
              </a:lnSpc>
              <a:spcAft>
                <a:spcPts val="0"/>
              </a:spcAft>
              <a:buFont typeface="+mj-lt"/>
              <a:buAutoNum type="arabicPeriod"/>
            </a:pPr>
            <a:r>
              <a:rPr lang="en-US" sz="1500" b="1" dirty="0"/>
              <a:t>Column “class” are created for better classification of outcome</a:t>
            </a:r>
          </a:p>
          <a:p>
            <a:pPr marL="342900" indent="-342900">
              <a:lnSpc>
                <a:spcPct val="150000"/>
              </a:lnSpc>
              <a:spcAft>
                <a:spcPts val="0"/>
              </a:spcAft>
              <a:buFont typeface="+mj-lt"/>
              <a:buAutoNum type="arabicPeriod"/>
            </a:pPr>
            <a:r>
              <a:rPr lang="en-US" sz="1500" b="1" dirty="0"/>
              <a:t>Value Mapping:</a:t>
            </a:r>
          </a:p>
          <a:p>
            <a:pPr marL="914400" lvl="1">
              <a:lnSpc>
                <a:spcPct val="160000"/>
              </a:lnSpc>
              <a:spcBef>
                <a:spcPts val="0"/>
              </a:spcBef>
              <a:buFont typeface="Wingdings" panose="05000000000000000000" pitchFamily="2" charset="2"/>
              <a:buChar char="v"/>
            </a:pPr>
            <a:r>
              <a:rPr lang="en-US" sz="1300" b="1" dirty="0">
                <a:solidFill>
                  <a:schemeClr val="accent2">
                    <a:lumMod val="75000"/>
                  </a:schemeClr>
                </a:solidFill>
              </a:rPr>
              <a:t>True ASDS, True RTLS, True Ocean = 1</a:t>
            </a:r>
          </a:p>
          <a:p>
            <a:pPr marL="914400" lvl="1">
              <a:lnSpc>
                <a:spcPct val="160000"/>
              </a:lnSpc>
              <a:spcBef>
                <a:spcPts val="0"/>
              </a:spcBef>
              <a:buFont typeface="Wingdings" panose="05000000000000000000" pitchFamily="2" charset="2"/>
              <a:buChar char="v"/>
            </a:pPr>
            <a:r>
              <a:rPr lang="en-US" sz="1300" b="1" dirty="0">
                <a:solidFill>
                  <a:schemeClr val="accent2">
                    <a:lumMod val="75000"/>
                  </a:schemeClr>
                </a:solidFill>
              </a:rPr>
              <a:t>None </a:t>
            </a:r>
            <a:r>
              <a:rPr lang="en-US" sz="1300" b="1" dirty="0" err="1">
                <a:solidFill>
                  <a:schemeClr val="accent2">
                    <a:lumMod val="75000"/>
                  </a:schemeClr>
                </a:solidFill>
              </a:rPr>
              <a:t>None</a:t>
            </a:r>
            <a:r>
              <a:rPr lang="en-US" sz="1300" b="1" dirty="0">
                <a:solidFill>
                  <a:schemeClr val="accent2">
                    <a:lumMod val="75000"/>
                  </a:schemeClr>
                </a:solidFill>
              </a:rPr>
              <a:t>, False ASDS, None ASDS, False ocean, False RTLS = 0</a:t>
            </a:r>
            <a:endParaRPr lang="en-US" sz="1300" b="1" u="sng" dirty="0">
              <a:solidFill>
                <a:schemeClr val="accent2">
                  <a:lumMod val="75000"/>
                </a:schemeClr>
              </a:solidFill>
            </a:endParaRPr>
          </a:p>
          <a:p>
            <a:pPr marL="0" indent="0">
              <a:lnSpc>
                <a:spcPct val="150000"/>
              </a:lnSpc>
              <a:spcAft>
                <a:spcPts val="0"/>
              </a:spcAft>
              <a:buNone/>
            </a:pPr>
            <a:r>
              <a:rPr lang="en-US" sz="1700" b="1" u="sng" dirty="0" err="1"/>
              <a:t>Github</a:t>
            </a:r>
            <a:r>
              <a:rPr lang="en-US" sz="1700" b="1" u="sng" dirty="0"/>
              <a:t> URL</a:t>
            </a:r>
          </a:p>
          <a:p>
            <a:pPr marL="0" indent="0">
              <a:lnSpc>
                <a:spcPct val="150000"/>
              </a:lnSpc>
              <a:spcAft>
                <a:spcPts val="0"/>
              </a:spcAft>
              <a:buNone/>
            </a:pPr>
            <a:r>
              <a:rPr lang="en-US" sz="1300" b="1" u="sng" dirty="0">
                <a:hlinkClick r:id="rId2"/>
              </a:rPr>
              <a:t>https://github.com/TylerKoN/Data-Science-Capstone/blob/main/Data%20Collection/Data%20Wrangling.ipynb</a:t>
            </a:r>
            <a:endParaRPr lang="en-US" sz="1300" b="1" u="sng" dirty="0"/>
          </a:p>
        </p:txBody>
      </p:sp>
      <p:sp>
        <p:nvSpPr>
          <p:cNvPr id="3" name="Slide Number Placeholder 2">
            <a:extLst>
              <a:ext uri="{FF2B5EF4-FFF2-40B4-BE49-F238E27FC236}">
                <a16:creationId xmlns:a16="http://schemas.microsoft.com/office/drawing/2014/main" id="{D71D2676-6FDE-9925-7756-174735FB6A3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dirty="0"/>
          </a:p>
        </p:txBody>
      </p:sp>
      <p:graphicFrame>
        <p:nvGraphicFramePr>
          <p:cNvPr id="5" name="Diagram 4">
            <a:extLst>
              <a:ext uri="{FF2B5EF4-FFF2-40B4-BE49-F238E27FC236}">
                <a16:creationId xmlns:a16="http://schemas.microsoft.com/office/drawing/2014/main" id="{32AF94D8-8D21-4976-21A5-014B9A465BFF}"/>
              </a:ext>
            </a:extLst>
          </p:cNvPr>
          <p:cNvGraphicFramePr/>
          <p:nvPr>
            <p:extLst>
              <p:ext uri="{D42A27DB-BD31-4B8C-83A1-F6EECF244321}">
                <p14:modId xmlns:p14="http://schemas.microsoft.com/office/powerpoint/2010/main" val="2769883719"/>
              </p:ext>
            </p:extLst>
          </p:nvPr>
        </p:nvGraphicFramePr>
        <p:xfrm>
          <a:off x="5238750" y="1692275"/>
          <a:ext cx="5105400" cy="400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4776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88E18-C924-92DC-F40F-C4D7D8D92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1EDF1-E0E5-F663-27C6-9996FB5130F1}"/>
              </a:ext>
            </a:extLst>
          </p:cNvPr>
          <p:cNvSpPr>
            <a:spLocks noGrp="1"/>
          </p:cNvSpPr>
          <p:nvPr>
            <p:ph type="title"/>
          </p:nvPr>
        </p:nvSpPr>
        <p:spPr>
          <a:xfrm>
            <a:off x="899160" y="137160"/>
            <a:ext cx="6172200" cy="1249680"/>
          </a:xfrm>
        </p:spPr>
        <p:txBody>
          <a:bodyPr/>
          <a:lstStyle/>
          <a:p>
            <a:r>
              <a:rPr lang="en-US" dirty="0"/>
              <a:t>EDA with Data visualization</a:t>
            </a:r>
            <a:endParaRPr lang="en-ZA" dirty="0"/>
          </a:p>
        </p:txBody>
      </p:sp>
      <p:sp>
        <p:nvSpPr>
          <p:cNvPr id="4" name="Text Placeholder 3">
            <a:extLst>
              <a:ext uri="{FF2B5EF4-FFF2-40B4-BE49-F238E27FC236}">
                <a16:creationId xmlns:a16="http://schemas.microsoft.com/office/drawing/2014/main" id="{441EBD23-67F4-F6E7-763D-A2FC8B6C4235}"/>
              </a:ext>
            </a:extLst>
          </p:cNvPr>
          <p:cNvSpPr>
            <a:spLocks noGrp="1"/>
          </p:cNvSpPr>
          <p:nvPr>
            <p:ph type="body" sz="quarter" idx="11"/>
          </p:nvPr>
        </p:nvSpPr>
        <p:spPr>
          <a:xfrm>
            <a:off x="899160" y="1628774"/>
            <a:ext cx="4622669" cy="3202614"/>
          </a:xfrm>
        </p:spPr>
        <p:txBody>
          <a:bodyPr>
            <a:normAutofit/>
          </a:bodyPr>
          <a:lstStyle/>
          <a:p>
            <a:pPr>
              <a:lnSpc>
                <a:spcPct val="150000"/>
              </a:lnSpc>
              <a:spcAft>
                <a:spcPts val="0"/>
              </a:spcAft>
            </a:pPr>
            <a:r>
              <a:rPr lang="en-US" sz="1600" b="1" dirty="0">
                <a:solidFill>
                  <a:srgbClr val="0070C0"/>
                </a:solidFill>
              </a:rPr>
              <a:t>Exploratory Data Analysis </a:t>
            </a:r>
            <a:r>
              <a:rPr lang="en-US" sz="1600" b="1" dirty="0"/>
              <a:t>was performed on the Dataset, with variables such as Payload Mass (kg), Flight number, Launch site, Orbit, Date, and Class. The plots used in this project are:</a:t>
            </a:r>
          </a:p>
          <a:p>
            <a:pPr marL="285750" indent="-285750">
              <a:lnSpc>
                <a:spcPct val="150000"/>
              </a:lnSpc>
              <a:spcAft>
                <a:spcPts val="0"/>
              </a:spcAft>
              <a:buFont typeface="Arial" panose="020B0604020202020204" pitchFamily="34" charset="0"/>
              <a:buChar char="•"/>
            </a:pPr>
            <a:r>
              <a:rPr lang="en-US" sz="1600" dirty="0"/>
              <a:t>4x Scatter Plots</a:t>
            </a:r>
          </a:p>
          <a:p>
            <a:pPr marL="285750" indent="-285750">
              <a:lnSpc>
                <a:spcPct val="150000"/>
              </a:lnSpc>
              <a:spcAft>
                <a:spcPts val="0"/>
              </a:spcAft>
              <a:buFont typeface="Arial" panose="020B0604020202020204" pitchFamily="34" charset="0"/>
              <a:buChar char="•"/>
            </a:pPr>
            <a:r>
              <a:rPr lang="en-US" sz="1600" dirty="0"/>
              <a:t>1x Bar Chart</a:t>
            </a:r>
          </a:p>
          <a:p>
            <a:pPr marL="285750" indent="-285750">
              <a:lnSpc>
                <a:spcPct val="150000"/>
              </a:lnSpc>
              <a:spcAft>
                <a:spcPts val="0"/>
              </a:spcAft>
              <a:buFont typeface="Arial" panose="020B0604020202020204" pitchFamily="34" charset="0"/>
              <a:buChar char="•"/>
            </a:pPr>
            <a:r>
              <a:rPr lang="en-US" sz="1600" dirty="0"/>
              <a:t>1x Line Chart</a:t>
            </a:r>
          </a:p>
          <a:p>
            <a:pPr>
              <a:lnSpc>
                <a:spcPct val="150000"/>
              </a:lnSpc>
              <a:spcAft>
                <a:spcPts val="0"/>
              </a:spcAft>
            </a:pPr>
            <a:endParaRPr lang="en-US" dirty="0"/>
          </a:p>
        </p:txBody>
      </p:sp>
      <p:sp>
        <p:nvSpPr>
          <p:cNvPr id="5" name="Slide Number Placeholder 4">
            <a:extLst>
              <a:ext uri="{FF2B5EF4-FFF2-40B4-BE49-F238E27FC236}">
                <a16:creationId xmlns:a16="http://schemas.microsoft.com/office/drawing/2014/main" id="{83ADF419-370B-7E27-59C3-D9AD32CC2292}"/>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11</a:t>
            </a:fld>
            <a:endParaRPr lang="en-US" dirty="0"/>
          </a:p>
        </p:txBody>
      </p:sp>
      <p:sp>
        <p:nvSpPr>
          <p:cNvPr id="9" name="Text Placeholder 3">
            <a:extLst>
              <a:ext uri="{FF2B5EF4-FFF2-40B4-BE49-F238E27FC236}">
                <a16:creationId xmlns:a16="http://schemas.microsoft.com/office/drawing/2014/main" id="{9072C201-B579-FADE-48AE-C45C3C868F1E}"/>
              </a:ext>
            </a:extLst>
          </p:cNvPr>
          <p:cNvSpPr txBox="1">
            <a:spLocks/>
          </p:cNvSpPr>
          <p:nvPr/>
        </p:nvSpPr>
        <p:spPr>
          <a:xfrm>
            <a:off x="6438902" y="1592886"/>
            <a:ext cx="4952998" cy="3238502"/>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sz="1600" b="1" dirty="0"/>
              <a:t>To measure the relationship between the variables in question for further training in machine learning model such as:</a:t>
            </a:r>
          </a:p>
          <a:p>
            <a:pPr marL="342900" indent="-342900">
              <a:lnSpc>
                <a:spcPct val="150000"/>
              </a:lnSpc>
              <a:spcAft>
                <a:spcPts val="0"/>
              </a:spcAft>
              <a:buFont typeface="+mj-lt"/>
              <a:buAutoNum type="arabicPeriod"/>
            </a:pPr>
            <a:r>
              <a:rPr lang="en-US" sz="1600" dirty="0"/>
              <a:t>Flight Number vs. Launch Site</a:t>
            </a:r>
          </a:p>
          <a:p>
            <a:pPr marL="342900" indent="-342900">
              <a:lnSpc>
                <a:spcPct val="150000"/>
              </a:lnSpc>
              <a:spcAft>
                <a:spcPts val="0"/>
              </a:spcAft>
              <a:buFont typeface="+mj-lt"/>
              <a:buAutoNum type="arabicPeriod"/>
            </a:pPr>
            <a:r>
              <a:rPr lang="en-US" sz="1600" dirty="0"/>
              <a:t>Payload Mass vs. Launch site</a:t>
            </a:r>
          </a:p>
          <a:p>
            <a:pPr marL="342900" indent="-342900">
              <a:lnSpc>
                <a:spcPct val="150000"/>
              </a:lnSpc>
              <a:spcAft>
                <a:spcPts val="0"/>
              </a:spcAft>
              <a:buFont typeface="+mj-lt"/>
              <a:buAutoNum type="arabicPeriod"/>
            </a:pPr>
            <a:r>
              <a:rPr lang="en-US" sz="1600" dirty="0"/>
              <a:t>Success rate of each Orbit Type</a:t>
            </a:r>
          </a:p>
          <a:p>
            <a:pPr marL="342900" indent="-342900">
              <a:lnSpc>
                <a:spcPct val="150000"/>
              </a:lnSpc>
              <a:spcAft>
                <a:spcPts val="0"/>
              </a:spcAft>
              <a:buFont typeface="+mj-lt"/>
              <a:buAutoNum type="arabicPeriod"/>
            </a:pPr>
            <a:r>
              <a:rPr lang="en-US" sz="1600" dirty="0"/>
              <a:t>Flight Number vs. Orbit Type</a:t>
            </a:r>
          </a:p>
          <a:p>
            <a:pPr marL="342900" indent="-342900">
              <a:lnSpc>
                <a:spcPct val="150000"/>
              </a:lnSpc>
              <a:spcAft>
                <a:spcPts val="0"/>
              </a:spcAft>
              <a:buFont typeface="+mj-lt"/>
              <a:buAutoNum type="arabicPeriod"/>
            </a:pPr>
            <a:r>
              <a:rPr lang="en-US" sz="1600" dirty="0"/>
              <a:t>Payload Mass vs. Orbit Type</a:t>
            </a:r>
          </a:p>
          <a:p>
            <a:pPr marL="342900" indent="-342900">
              <a:lnSpc>
                <a:spcPct val="150000"/>
              </a:lnSpc>
              <a:spcAft>
                <a:spcPts val="0"/>
              </a:spcAft>
              <a:buFont typeface="+mj-lt"/>
              <a:buAutoNum type="arabicPeriod"/>
            </a:pPr>
            <a:r>
              <a:rPr lang="en-US" sz="1600" dirty="0"/>
              <a:t>Launch Success Yearly Trend</a:t>
            </a:r>
          </a:p>
          <a:p>
            <a:pPr>
              <a:lnSpc>
                <a:spcPct val="150000"/>
              </a:lnSpc>
              <a:spcAft>
                <a:spcPts val="0"/>
              </a:spcAft>
            </a:pPr>
            <a:endParaRPr lang="en-US" dirty="0"/>
          </a:p>
        </p:txBody>
      </p:sp>
      <p:cxnSp>
        <p:nvCxnSpPr>
          <p:cNvPr id="12" name="Straight Connector 11">
            <a:extLst>
              <a:ext uri="{FF2B5EF4-FFF2-40B4-BE49-F238E27FC236}">
                <a16:creationId xmlns:a16="http://schemas.microsoft.com/office/drawing/2014/main" id="{E28D72A6-DAF2-39EF-1975-865C59808D7E}"/>
              </a:ext>
            </a:extLst>
          </p:cNvPr>
          <p:cNvCxnSpPr>
            <a:cxnSpLocks/>
          </p:cNvCxnSpPr>
          <p:nvPr/>
        </p:nvCxnSpPr>
        <p:spPr>
          <a:xfrm>
            <a:off x="5753100" y="1628773"/>
            <a:ext cx="0" cy="323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8BF0D3F2-9BC1-3C99-289C-371CAECD5DD9}"/>
              </a:ext>
            </a:extLst>
          </p:cNvPr>
          <p:cNvSpPr txBox="1">
            <a:spLocks/>
          </p:cNvSpPr>
          <p:nvPr/>
        </p:nvSpPr>
        <p:spPr>
          <a:xfrm>
            <a:off x="899160" y="5149521"/>
            <a:ext cx="10210800" cy="101315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u="sng" dirty="0" err="1"/>
              <a:t>Github</a:t>
            </a:r>
            <a:r>
              <a:rPr lang="en-US" sz="1800" b="1" u="sng" dirty="0"/>
              <a:t> URL</a:t>
            </a:r>
          </a:p>
          <a:p>
            <a:r>
              <a:rPr lang="en-US" sz="1400" b="1" u="sng" dirty="0">
                <a:hlinkClick r:id="rId2"/>
              </a:rPr>
              <a:t>https://github.com/TylerKoN/Data-Science-Capstone/blob/main/EDA/EDA%20with%20Data%20Viz.ipynb</a:t>
            </a:r>
            <a:endParaRPr lang="en-US" sz="1400" b="1" u="sng" dirty="0"/>
          </a:p>
          <a:p>
            <a:endParaRPr lang="en-US" sz="1400" b="1" u="sng" dirty="0"/>
          </a:p>
        </p:txBody>
      </p:sp>
    </p:spTree>
    <p:extLst>
      <p:ext uri="{BB962C8B-B14F-4D97-AF65-F5344CB8AC3E}">
        <p14:creationId xmlns:p14="http://schemas.microsoft.com/office/powerpoint/2010/main" val="2573332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EEECE-5637-8AB3-1EA9-832D8220E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5B153-AEFA-907A-19F8-595B637621AE}"/>
              </a:ext>
            </a:extLst>
          </p:cNvPr>
          <p:cNvSpPr>
            <a:spLocks noGrp="1"/>
          </p:cNvSpPr>
          <p:nvPr>
            <p:ph type="title"/>
          </p:nvPr>
        </p:nvSpPr>
        <p:spPr>
          <a:xfrm>
            <a:off x="899160" y="137160"/>
            <a:ext cx="6172200" cy="1249680"/>
          </a:xfrm>
        </p:spPr>
        <p:txBody>
          <a:bodyPr/>
          <a:lstStyle/>
          <a:p>
            <a:r>
              <a:rPr lang="en-US" dirty="0"/>
              <a:t>EDA with SQL</a:t>
            </a:r>
            <a:endParaRPr lang="en-ZA" dirty="0"/>
          </a:p>
        </p:txBody>
      </p:sp>
      <p:sp>
        <p:nvSpPr>
          <p:cNvPr id="4" name="Text Placeholder 3">
            <a:extLst>
              <a:ext uri="{FF2B5EF4-FFF2-40B4-BE49-F238E27FC236}">
                <a16:creationId xmlns:a16="http://schemas.microsoft.com/office/drawing/2014/main" id="{BB607A45-1E1C-65DD-CDD6-7F024FF99668}"/>
              </a:ext>
            </a:extLst>
          </p:cNvPr>
          <p:cNvSpPr>
            <a:spLocks noGrp="1"/>
          </p:cNvSpPr>
          <p:nvPr>
            <p:ph type="body" sz="quarter" idx="11"/>
          </p:nvPr>
        </p:nvSpPr>
        <p:spPr>
          <a:xfrm>
            <a:off x="899160" y="1522095"/>
            <a:ext cx="10210800" cy="4589272"/>
          </a:xfrm>
        </p:spPr>
        <p:txBody>
          <a:bodyPr>
            <a:normAutofit/>
          </a:bodyPr>
          <a:lstStyle/>
          <a:p>
            <a:pPr marL="342900" indent="-342900">
              <a:buFont typeface="Arial" panose="020B0604020202020204" pitchFamily="34" charset="0"/>
              <a:buChar char="•"/>
            </a:pPr>
            <a:r>
              <a:rPr lang="en-US" sz="1800" dirty="0"/>
              <a:t>Loaded SQL extension and established a connection with the Database</a:t>
            </a:r>
          </a:p>
          <a:p>
            <a:pPr marL="342900" indent="-342900">
              <a:buFont typeface="Arial" panose="020B0604020202020204" pitchFamily="34" charset="0"/>
              <a:buChar char="•"/>
            </a:pPr>
            <a:r>
              <a:rPr lang="en-US" sz="1800" dirty="0">
                <a:solidFill>
                  <a:srgbClr val="0070C0"/>
                </a:solidFill>
              </a:rPr>
              <a:t>Exploratory Data Analysis </a:t>
            </a:r>
            <a:r>
              <a:rPr lang="en-US" sz="1800" dirty="0"/>
              <a:t>were performed with </a:t>
            </a:r>
            <a:r>
              <a:rPr lang="en-US" sz="1800" dirty="0">
                <a:solidFill>
                  <a:srgbClr val="0070C0"/>
                </a:solidFill>
              </a:rPr>
              <a:t>SQL queries </a:t>
            </a:r>
            <a:r>
              <a:rPr lang="en-US" sz="1800" dirty="0"/>
              <a:t>with Python integration</a:t>
            </a:r>
          </a:p>
          <a:p>
            <a:pPr marL="342900" indent="-342900">
              <a:buFont typeface="Arial" panose="020B0604020202020204" pitchFamily="34" charset="0"/>
              <a:buChar char="•"/>
            </a:pPr>
            <a:r>
              <a:rPr lang="en-US" sz="1800" dirty="0"/>
              <a:t>Dataset were filtered for better understanding with SQL queries, showing information about:</a:t>
            </a:r>
          </a:p>
          <a:p>
            <a:pPr marL="800100" lvl="1" indent="-342900">
              <a:lnSpc>
                <a:spcPct val="150000"/>
              </a:lnSpc>
              <a:spcAft>
                <a:spcPts val="0"/>
              </a:spcAft>
              <a:buFont typeface="Wingdings" panose="05000000000000000000" pitchFamily="2" charset="2"/>
              <a:buChar char="Ø"/>
            </a:pPr>
            <a:r>
              <a:rPr lang="en-US" sz="1600" dirty="0"/>
              <a:t>Total Payload Mass carried by Boosters launched by NASA (CRS)</a:t>
            </a:r>
          </a:p>
          <a:p>
            <a:pPr marL="800100" lvl="1" indent="-342900">
              <a:lnSpc>
                <a:spcPct val="150000"/>
              </a:lnSpc>
              <a:spcAft>
                <a:spcPts val="0"/>
              </a:spcAft>
              <a:buFont typeface="Wingdings" panose="05000000000000000000" pitchFamily="2" charset="2"/>
              <a:buChar char="Ø"/>
            </a:pPr>
            <a:r>
              <a:rPr lang="en-US" sz="1600" dirty="0"/>
              <a:t>Average Payload mass carried by booster version F9 v1.1</a:t>
            </a:r>
          </a:p>
          <a:p>
            <a:pPr marL="800100" lvl="1" indent="-342900">
              <a:lnSpc>
                <a:spcPct val="150000"/>
              </a:lnSpc>
              <a:spcAft>
                <a:spcPts val="0"/>
              </a:spcAft>
              <a:buFont typeface="Wingdings" panose="05000000000000000000" pitchFamily="2" charset="2"/>
              <a:buChar char="Ø"/>
            </a:pPr>
            <a:r>
              <a:rPr lang="en-US" sz="1600" dirty="0"/>
              <a:t>Date of first successful ground pad landing</a:t>
            </a:r>
          </a:p>
          <a:p>
            <a:pPr marL="800100" lvl="1" indent="-342900">
              <a:lnSpc>
                <a:spcPct val="150000"/>
              </a:lnSpc>
              <a:spcAft>
                <a:spcPts val="0"/>
              </a:spcAft>
              <a:buFont typeface="Wingdings" panose="05000000000000000000" pitchFamily="2" charset="2"/>
              <a:buChar char="Ø"/>
            </a:pPr>
            <a:r>
              <a:rPr lang="en-US" sz="1600" dirty="0"/>
              <a:t>Total number of successful and failure mission outcome</a:t>
            </a:r>
          </a:p>
          <a:p>
            <a:pPr marL="800100" lvl="1" indent="-342900">
              <a:lnSpc>
                <a:spcPct val="150000"/>
              </a:lnSpc>
              <a:spcAft>
                <a:spcPts val="0"/>
              </a:spcAft>
              <a:buFont typeface="Wingdings" panose="05000000000000000000" pitchFamily="2" charset="2"/>
              <a:buChar char="Ø"/>
            </a:pPr>
            <a:r>
              <a:rPr lang="en-US" sz="1600" dirty="0"/>
              <a:t>Booster Versions that have carried the maximum Payload Mass</a:t>
            </a:r>
          </a:p>
          <a:p>
            <a:pPr marL="800100" lvl="1" indent="-342900">
              <a:lnSpc>
                <a:spcPct val="150000"/>
              </a:lnSpc>
              <a:spcAft>
                <a:spcPts val="0"/>
              </a:spcAft>
              <a:buFont typeface="Wingdings" panose="05000000000000000000" pitchFamily="2" charset="2"/>
              <a:buChar char="Ø"/>
            </a:pPr>
            <a:r>
              <a:rPr lang="en-US" sz="1600" dirty="0"/>
              <a:t>And more</a:t>
            </a:r>
          </a:p>
          <a:p>
            <a:pPr lvl="1">
              <a:lnSpc>
                <a:spcPct val="150000"/>
              </a:lnSpc>
              <a:spcAft>
                <a:spcPts val="0"/>
              </a:spcAft>
            </a:pPr>
            <a:r>
              <a:rPr lang="en-US" sz="900" dirty="0"/>
              <a:t> </a:t>
            </a:r>
          </a:p>
          <a:p>
            <a:r>
              <a:rPr lang="en-US" sz="1800" b="1" u="sng" dirty="0"/>
              <a:t>GitHub URL</a:t>
            </a:r>
          </a:p>
          <a:p>
            <a:r>
              <a:rPr lang="en-US" sz="1400" b="1" u="sng" dirty="0">
                <a:hlinkClick r:id="rId2"/>
              </a:rPr>
              <a:t>https://github.com/TylerKoN/Data-Science-Capstone/blob/main/EDA/EDA%20with%20SQL.ipynb</a:t>
            </a:r>
            <a:r>
              <a:rPr lang="en-US" sz="1400" b="1" u="sng" dirty="0"/>
              <a:t> </a:t>
            </a:r>
          </a:p>
        </p:txBody>
      </p:sp>
      <p:sp>
        <p:nvSpPr>
          <p:cNvPr id="5" name="Slide Number Placeholder 4">
            <a:extLst>
              <a:ext uri="{FF2B5EF4-FFF2-40B4-BE49-F238E27FC236}">
                <a16:creationId xmlns:a16="http://schemas.microsoft.com/office/drawing/2014/main" id="{E6D43D7C-04C3-1FAA-A8FA-BC95FA259863}"/>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226547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1BECD-9355-2E38-5A44-4182DDDC19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ADD5-A754-B188-0C8B-9A9536AC8C98}"/>
              </a:ext>
            </a:extLst>
          </p:cNvPr>
          <p:cNvSpPr>
            <a:spLocks noGrp="1"/>
          </p:cNvSpPr>
          <p:nvPr>
            <p:ph type="title"/>
          </p:nvPr>
        </p:nvSpPr>
        <p:spPr>
          <a:xfrm>
            <a:off x="893064" y="72518"/>
            <a:ext cx="8297380" cy="1326514"/>
          </a:xfrm>
        </p:spPr>
        <p:txBody>
          <a:bodyPr/>
          <a:lstStyle/>
          <a:p>
            <a:r>
              <a:rPr lang="en-US" dirty="0"/>
              <a:t>Building interactive map with folium</a:t>
            </a:r>
            <a:endParaRPr lang="en-ZA" dirty="0"/>
          </a:p>
        </p:txBody>
      </p:sp>
      <p:sp>
        <p:nvSpPr>
          <p:cNvPr id="4" name="Text Placeholder 3">
            <a:extLst>
              <a:ext uri="{FF2B5EF4-FFF2-40B4-BE49-F238E27FC236}">
                <a16:creationId xmlns:a16="http://schemas.microsoft.com/office/drawing/2014/main" id="{05408FB0-0BF5-F3FB-6F45-E0CF1C8D9135}"/>
              </a:ext>
            </a:extLst>
          </p:cNvPr>
          <p:cNvSpPr>
            <a:spLocks noGrp="1"/>
          </p:cNvSpPr>
          <p:nvPr>
            <p:ph type="body" sz="quarter" idx="13"/>
          </p:nvPr>
        </p:nvSpPr>
        <p:spPr>
          <a:xfrm>
            <a:off x="893064" y="1619821"/>
            <a:ext cx="8612886" cy="4809363"/>
          </a:xfrm>
        </p:spPr>
        <p:txBody>
          <a:bodyPr>
            <a:normAutofit/>
          </a:bodyPr>
          <a:lstStyle/>
          <a:p>
            <a:pPr>
              <a:lnSpc>
                <a:spcPct val="160000"/>
              </a:lnSpc>
              <a:spcAft>
                <a:spcPts val="0"/>
              </a:spcAft>
              <a:buFont typeface="Wingdings" panose="05000000000000000000" pitchFamily="2" charset="2"/>
              <a:buChar char="q"/>
            </a:pPr>
            <a:r>
              <a:rPr lang="en-US" sz="1600" dirty="0"/>
              <a:t>Markers have been added into the </a:t>
            </a:r>
            <a:r>
              <a:rPr lang="en-US" sz="1600" dirty="0">
                <a:solidFill>
                  <a:srgbClr val="7030A0"/>
                </a:solidFill>
              </a:rPr>
              <a:t>Folium</a:t>
            </a:r>
            <a:r>
              <a:rPr lang="en-US" sz="1600" dirty="0"/>
              <a:t> map indicating the </a:t>
            </a:r>
            <a:r>
              <a:rPr lang="en-US" sz="1600" dirty="0">
                <a:solidFill>
                  <a:srgbClr val="7030A0"/>
                </a:solidFill>
              </a:rPr>
              <a:t>location of the 4 launch sites</a:t>
            </a:r>
            <a:r>
              <a:rPr lang="en-US" sz="1600" dirty="0"/>
              <a:t>, alongside with colored circles that indicate the </a:t>
            </a:r>
            <a:r>
              <a:rPr lang="en-US" sz="1600" dirty="0">
                <a:solidFill>
                  <a:srgbClr val="7030A0"/>
                </a:solidFill>
              </a:rPr>
              <a:t>launch outcomes</a:t>
            </a:r>
            <a:r>
              <a:rPr lang="en-US" sz="1600" dirty="0"/>
              <a:t>. </a:t>
            </a:r>
          </a:p>
          <a:p>
            <a:pPr>
              <a:lnSpc>
                <a:spcPct val="160000"/>
              </a:lnSpc>
              <a:spcAft>
                <a:spcPts val="0"/>
              </a:spcAft>
              <a:buFont typeface="Wingdings" panose="05000000000000000000" pitchFamily="2" charset="2"/>
              <a:buChar char="q"/>
            </a:pPr>
            <a:r>
              <a:rPr lang="en-US" sz="1600" dirty="0"/>
              <a:t>Lines were also included for estimating distance between Launch sites and </a:t>
            </a:r>
            <a:r>
              <a:rPr lang="en-US" sz="1600" dirty="0">
                <a:solidFill>
                  <a:srgbClr val="7030A0"/>
                </a:solidFill>
              </a:rPr>
              <a:t>key locations </a:t>
            </a:r>
            <a:r>
              <a:rPr lang="en-US" sz="1600" dirty="0"/>
              <a:t>such as Railway, Highway, Cities, and Coastline.</a:t>
            </a:r>
          </a:p>
          <a:p>
            <a:pPr>
              <a:lnSpc>
                <a:spcPct val="160000"/>
              </a:lnSpc>
              <a:spcAft>
                <a:spcPts val="0"/>
              </a:spcAft>
              <a:buFont typeface="Wingdings" panose="05000000000000000000" pitchFamily="2" charset="2"/>
              <a:buChar char="q"/>
            </a:pPr>
            <a:r>
              <a:rPr lang="en-US" sz="1600" dirty="0"/>
              <a:t>These specific elements were included as it will allow us to understand better on the </a:t>
            </a:r>
            <a:r>
              <a:rPr lang="en-US" sz="1600" dirty="0">
                <a:solidFill>
                  <a:srgbClr val="7030A0"/>
                </a:solidFill>
              </a:rPr>
              <a:t>specific landmarks and criteria </a:t>
            </a:r>
            <a:r>
              <a:rPr lang="en-US" sz="1600" dirty="0"/>
              <a:t>of Launch Sites, </a:t>
            </a:r>
          </a:p>
          <a:p>
            <a:pPr>
              <a:lnSpc>
                <a:spcPct val="160000"/>
              </a:lnSpc>
              <a:spcAft>
                <a:spcPts val="0"/>
              </a:spcAft>
              <a:buFont typeface="Wingdings" panose="05000000000000000000" pitchFamily="2" charset="2"/>
              <a:buChar char="q"/>
            </a:pPr>
            <a:r>
              <a:rPr lang="en-US" sz="1600" dirty="0"/>
              <a:t>Understanding the factors behind the best Rocket Launching locations, and potentially </a:t>
            </a:r>
            <a:r>
              <a:rPr lang="en-US" sz="1600" dirty="0">
                <a:solidFill>
                  <a:srgbClr val="7030A0"/>
                </a:solidFill>
              </a:rPr>
              <a:t>predict landings’ success ratio </a:t>
            </a:r>
            <a:r>
              <a:rPr lang="en-US" sz="1600" dirty="0"/>
              <a:t>from its location.</a:t>
            </a:r>
          </a:p>
          <a:p>
            <a:pPr marL="0" indent="0">
              <a:lnSpc>
                <a:spcPct val="160000"/>
              </a:lnSpc>
              <a:spcAft>
                <a:spcPts val="0"/>
              </a:spcAft>
              <a:buNone/>
            </a:pPr>
            <a:r>
              <a:rPr lang="en-US" sz="1000" dirty="0"/>
              <a:t> </a:t>
            </a:r>
          </a:p>
          <a:p>
            <a:pPr marL="0" indent="0">
              <a:lnSpc>
                <a:spcPct val="160000"/>
              </a:lnSpc>
              <a:spcAft>
                <a:spcPts val="0"/>
              </a:spcAft>
              <a:buNone/>
            </a:pPr>
            <a:r>
              <a:rPr lang="en-US" sz="1600" b="1" u="sng" dirty="0"/>
              <a:t>GitHub URL</a:t>
            </a:r>
          </a:p>
          <a:p>
            <a:pPr marL="0" indent="0">
              <a:lnSpc>
                <a:spcPct val="160000"/>
              </a:lnSpc>
              <a:spcAft>
                <a:spcPts val="0"/>
              </a:spcAft>
              <a:buNone/>
            </a:pPr>
            <a:r>
              <a:rPr lang="en-US" sz="1200" b="1" u="sng" dirty="0">
                <a:hlinkClick r:id="rId2"/>
              </a:rPr>
              <a:t>https://github.com/TylerKoN/Data-Science-Capstone/blob/main/Visual%20Analytics%20and%20Dashboard/Launch%20site%20location%20Folium.ipynb</a:t>
            </a:r>
            <a:r>
              <a:rPr lang="en-US" sz="1200" b="1" u="sng" dirty="0"/>
              <a:t> </a:t>
            </a:r>
          </a:p>
        </p:txBody>
      </p:sp>
      <p:sp>
        <p:nvSpPr>
          <p:cNvPr id="3" name="Slide Number Placeholder 2">
            <a:extLst>
              <a:ext uri="{FF2B5EF4-FFF2-40B4-BE49-F238E27FC236}">
                <a16:creationId xmlns:a16="http://schemas.microsoft.com/office/drawing/2014/main" id="{BACEAD7A-B135-1DC2-9F86-69970A503FE6}"/>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58898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78084-5DE4-07FD-65F5-9BB3BCDBE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A36D5-82CC-C241-2E7B-FDFD702FC925}"/>
              </a:ext>
            </a:extLst>
          </p:cNvPr>
          <p:cNvSpPr>
            <a:spLocks noGrp="1"/>
          </p:cNvSpPr>
          <p:nvPr>
            <p:ph type="title"/>
          </p:nvPr>
        </p:nvSpPr>
        <p:spPr>
          <a:xfrm>
            <a:off x="893064" y="72518"/>
            <a:ext cx="8670036" cy="1326514"/>
          </a:xfrm>
        </p:spPr>
        <p:txBody>
          <a:bodyPr/>
          <a:lstStyle/>
          <a:p>
            <a:r>
              <a:rPr lang="en-US" dirty="0"/>
              <a:t>Building a dashboard with plotly dash</a:t>
            </a:r>
            <a:endParaRPr lang="en-ZA" dirty="0"/>
          </a:p>
        </p:txBody>
      </p:sp>
      <p:sp>
        <p:nvSpPr>
          <p:cNvPr id="4" name="Text Placeholder 3">
            <a:extLst>
              <a:ext uri="{FF2B5EF4-FFF2-40B4-BE49-F238E27FC236}">
                <a16:creationId xmlns:a16="http://schemas.microsoft.com/office/drawing/2014/main" id="{A30C9795-7E4A-D03E-E777-55E5D23901FA}"/>
              </a:ext>
            </a:extLst>
          </p:cNvPr>
          <p:cNvSpPr>
            <a:spLocks noGrp="1"/>
          </p:cNvSpPr>
          <p:nvPr>
            <p:ph type="body" sz="quarter" idx="13"/>
          </p:nvPr>
        </p:nvSpPr>
        <p:spPr>
          <a:xfrm>
            <a:off x="893064" y="1483614"/>
            <a:ext cx="8651748" cy="4763008"/>
          </a:xfrm>
        </p:spPr>
        <p:txBody>
          <a:bodyPr>
            <a:normAutofit lnSpcReduction="10000"/>
          </a:bodyPr>
          <a:lstStyle/>
          <a:p>
            <a:pPr>
              <a:lnSpc>
                <a:spcPct val="150000"/>
              </a:lnSpc>
              <a:spcAft>
                <a:spcPts val="0"/>
              </a:spcAft>
            </a:pPr>
            <a:r>
              <a:rPr lang="en-US" sz="1600" dirty="0"/>
              <a:t>The Plotly Dash Dashboard were created with </a:t>
            </a:r>
            <a:r>
              <a:rPr lang="en-US" sz="1600" dirty="0">
                <a:solidFill>
                  <a:schemeClr val="tx2">
                    <a:lumMod val="75000"/>
                    <a:lumOff val="25000"/>
                  </a:schemeClr>
                </a:solidFill>
              </a:rPr>
              <a:t>two charts for visualization and analysis</a:t>
            </a:r>
            <a:r>
              <a:rPr lang="en-US" sz="1600" dirty="0"/>
              <a:t>, being a Scatterplot and a Pie Chart.</a:t>
            </a:r>
          </a:p>
          <a:p>
            <a:pPr>
              <a:lnSpc>
                <a:spcPct val="150000"/>
              </a:lnSpc>
              <a:spcAft>
                <a:spcPts val="0"/>
              </a:spcAft>
            </a:pPr>
            <a:r>
              <a:rPr lang="en-US" sz="1600" dirty="0"/>
              <a:t>The Pie Chart from the Dashboard would display </a:t>
            </a:r>
            <a:r>
              <a:rPr lang="en-US" sz="1600" dirty="0">
                <a:solidFill>
                  <a:schemeClr val="tx2">
                    <a:lumMod val="75000"/>
                    <a:lumOff val="25000"/>
                  </a:schemeClr>
                </a:solidFill>
              </a:rPr>
              <a:t>the distribution of successful landing </a:t>
            </a:r>
            <a:r>
              <a:rPr lang="en-US" sz="1600" dirty="0"/>
              <a:t>across all launch sites and were given the ability to display the success ratio of each individual launch sites.</a:t>
            </a:r>
          </a:p>
          <a:p>
            <a:pPr>
              <a:lnSpc>
                <a:spcPct val="150000"/>
              </a:lnSpc>
              <a:spcAft>
                <a:spcPts val="0"/>
              </a:spcAft>
            </a:pPr>
            <a:r>
              <a:rPr lang="en-US" sz="1600" dirty="0"/>
              <a:t>The Scatterplot from the Dashboard would display the success ratio </a:t>
            </a:r>
            <a:r>
              <a:rPr lang="en-US" sz="1600" dirty="0">
                <a:solidFill>
                  <a:schemeClr val="tx2">
                    <a:lumMod val="75000"/>
                    <a:lumOff val="25000"/>
                  </a:schemeClr>
                </a:solidFill>
              </a:rPr>
              <a:t>based on two inputs</a:t>
            </a:r>
            <a:r>
              <a:rPr lang="en-US" sz="1600" dirty="0"/>
              <a:t>:</a:t>
            </a:r>
          </a:p>
          <a:p>
            <a:pPr lvl="1">
              <a:lnSpc>
                <a:spcPct val="150000"/>
              </a:lnSpc>
              <a:spcBef>
                <a:spcPts val="0"/>
              </a:spcBef>
              <a:buFont typeface="Courier New" panose="02070309020205020404" pitchFamily="49" charset="0"/>
              <a:buChar char="o"/>
            </a:pPr>
            <a:r>
              <a:rPr lang="en-US" sz="1400" dirty="0">
                <a:solidFill>
                  <a:schemeClr val="accent2"/>
                </a:solidFill>
              </a:rPr>
              <a:t>Payload Mass with a Range Slider from 0kg to 10000kg</a:t>
            </a:r>
          </a:p>
          <a:p>
            <a:pPr lvl="1">
              <a:lnSpc>
                <a:spcPct val="150000"/>
              </a:lnSpc>
              <a:spcBef>
                <a:spcPts val="0"/>
              </a:spcBef>
              <a:buFont typeface="Courier New" panose="02070309020205020404" pitchFamily="49" charset="0"/>
              <a:buChar char="o"/>
            </a:pPr>
            <a:r>
              <a:rPr lang="en-US" sz="1400" dirty="0">
                <a:solidFill>
                  <a:schemeClr val="accent2"/>
                </a:solidFill>
              </a:rPr>
              <a:t>Each individual Launch Sites or All launch sites</a:t>
            </a:r>
          </a:p>
          <a:p>
            <a:pPr>
              <a:lnSpc>
                <a:spcPct val="150000"/>
              </a:lnSpc>
              <a:spcAft>
                <a:spcPts val="0"/>
              </a:spcAft>
            </a:pPr>
            <a:r>
              <a:rPr lang="en-US" sz="1600" dirty="0"/>
              <a:t>Both Charts in this case helps </a:t>
            </a:r>
            <a:r>
              <a:rPr lang="en-US" sz="1600" dirty="0">
                <a:solidFill>
                  <a:schemeClr val="tx2">
                    <a:lumMod val="75000"/>
                    <a:lumOff val="25000"/>
                  </a:schemeClr>
                </a:solidFill>
              </a:rPr>
              <a:t>visualizing the success ratio </a:t>
            </a:r>
            <a:r>
              <a:rPr lang="en-US" sz="1600" dirty="0"/>
              <a:t>of each Launch Sites, with the Scatterplot being able to display success ratio </a:t>
            </a:r>
            <a:r>
              <a:rPr lang="en-US" sz="1600" dirty="0">
                <a:solidFill>
                  <a:schemeClr val="tx2">
                    <a:lumMod val="75000"/>
                    <a:lumOff val="25000"/>
                  </a:schemeClr>
                </a:solidFill>
              </a:rPr>
              <a:t>across various variables </a:t>
            </a:r>
            <a:r>
              <a:rPr lang="en-US" sz="1600" dirty="0"/>
              <a:t>such as Payload Mass, Booster Version Categories, and Launch sites.</a:t>
            </a:r>
          </a:p>
          <a:p>
            <a:pPr marL="0" indent="0">
              <a:lnSpc>
                <a:spcPct val="160000"/>
              </a:lnSpc>
              <a:spcAft>
                <a:spcPts val="0"/>
              </a:spcAft>
              <a:buNone/>
            </a:pPr>
            <a:r>
              <a:rPr lang="en-US" sz="1600" b="1" u="sng" dirty="0"/>
              <a:t>GitHub URL</a:t>
            </a:r>
          </a:p>
          <a:p>
            <a:pPr marL="0" indent="0">
              <a:lnSpc>
                <a:spcPct val="150000"/>
              </a:lnSpc>
              <a:spcAft>
                <a:spcPts val="0"/>
              </a:spcAft>
              <a:buNone/>
            </a:pPr>
            <a:r>
              <a:rPr lang="en-US" sz="1200" b="1" dirty="0">
                <a:hlinkClick r:id="rId2"/>
              </a:rPr>
              <a:t>https://github.com/TylerKoN/Data-Science-Capstone/blob/main/Visual%20Analytics%20and%20Dashboard/spacex_dash_app.py</a:t>
            </a:r>
            <a:r>
              <a:rPr lang="en-US" sz="1200" b="1" dirty="0"/>
              <a:t> </a:t>
            </a:r>
          </a:p>
        </p:txBody>
      </p:sp>
      <p:sp>
        <p:nvSpPr>
          <p:cNvPr id="3" name="Slide Number Placeholder 2">
            <a:extLst>
              <a:ext uri="{FF2B5EF4-FFF2-40B4-BE49-F238E27FC236}">
                <a16:creationId xmlns:a16="http://schemas.microsoft.com/office/drawing/2014/main" id="{FE64A535-18FE-E042-DCDD-4FB626A5630A}"/>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1036702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28FD1-BDE3-461F-10D6-B45A0B0D1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0E640-A36B-A2F8-DFB8-E7948997825F}"/>
              </a:ext>
            </a:extLst>
          </p:cNvPr>
          <p:cNvSpPr>
            <a:spLocks noGrp="1"/>
          </p:cNvSpPr>
          <p:nvPr>
            <p:ph type="title"/>
          </p:nvPr>
        </p:nvSpPr>
        <p:spPr>
          <a:xfrm>
            <a:off x="899160" y="137160"/>
            <a:ext cx="7959090" cy="1249680"/>
          </a:xfrm>
        </p:spPr>
        <p:txBody>
          <a:bodyPr/>
          <a:lstStyle/>
          <a:p>
            <a:r>
              <a:rPr lang="en-US" dirty="0"/>
              <a:t>Predictive analysis (classification)</a:t>
            </a:r>
            <a:endParaRPr lang="en-ZA" dirty="0"/>
          </a:p>
        </p:txBody>
      </p:sp>
      <p:sp>
        <p:nvSpPr>
          <p:cNvPr id="4" name="Text Placeholder 3">
            <a:extLst>
              <a:ext uri="{FF2B5EF4-FFF2-40B4-BE49-F238E27FC236}">
                <a16:creationId xmlns:a16="http://schemas.microsoft.com/office/drawing/2014/main" id="{476D336D-AD70-CD0E-BA74-A423C0199F4A}"/>
              </a:ext>
            </a:extLst>
          </p:cNvPr>
          <p:cNvSpPr>
            <a:spLocks noGrp="1"/>
          </p:cNvSpPr>
          <p:nvPr>
            <p:ph type="body" sz="quarter" idx="11"/>
          </p:nvPr>
        </p:nvSpPr>
        <p:spPr>
          <a:xfrm>
            <a:off x="899160" y="1704973"/>
            <a:ext cx="3529964" cy="4029075"/>
          </a:xfrm>
        </p:spPr>
        <p:txBody>
          <a:bodyPr>
            <a:normAutofit/>
          </a:bodyPr>
          <a:lstStyle/>
          <a:p>
            <a:pPr marL="0" indent="0">
              <a:lnSpc>
                <a:spcPct val="160000"/>
              </a:lnSpc>
              <a:spcAft>
                <a:spcPts val="0"/>
              </a:spcAft>
              <a:buNone/>
            </a:pPr>
            <a:r>
              <a:rPr lang="en-US" sz="1600" b="1" dirty="0"/>
              <a:t>Flow Chart of the Classification Predictive Analysis Process:</a:t>
            </a:r>
          </a:p>
          <a:p>
            <a:pPr marL="342900" indent="-342900">
              <a:lnSpc>
                <a:spcPct val="160000"/>
              </a:lnSpc>
              <a:spcAft>
                <a:spcPts val="0"/>
              </a:spcAft>
              <a:buFont typeface="+mj-lt"/>
              <a:buAutoNum type="arabicPeriod"/>
            </a:pPr>
            <a:r>
              <a:rPr lang="en-US" sz="1600" b="1" dirty="0"/>
              <a:t>All models </a:t>
            </a:r>
            <a:r>
              <a:rPr lang="en-US" sz="1600" b="1" dirty="0">
                <a:solidFill>
                  <a:srgbClr val="7030A0"/>
                </a:solidFill>
              </a:rPr>
              <a:t>performed similarly </a:t>
            </a:r>
            <a:r>
              <a:rPr lang="en-US" sz="1600" b="1" dirty="0"/>
              <a:t>with similar score on each scoring categories</a:t>
            </a:r>
          </a:p>
          <a:p>
            <a:pPr>
              <a:lnSpc>
                <a:spcPct val="160000"/>
              </a:lnSpc>
              <a:spcAft>
                <a:spcPts val="0"/>
              </a:spcAft>
            </a:pPr>
            <a:endParaRPr lang="en-US" sz="1600" b="1" dirty="0"/>
          </a:p>
          <a:p>
            <a:pPr marL="0" indent="0">
              <a:lnSpc>
                <a:spcPct val="160000"/>
              </a:lnSpc>
              <a:spcAft>
                <a:spcPts val="0"/>
              </a:spcAft>
              <a:buNone/>
            </a:pPr>
            <a:r>
              <a:rPr lang="en-US" sz="1700" b="1" u="sng" dirty="0"/>
              <a:t>GitHub URL</a:t>
            </a:r>
          </a:p>
          <a:p>
            <a:pPr marL="0" indent="0">
              <a:lnSpc>
                <a:spcPct val="150000"/>
              </a:lnSpc>
              <a:spcAft>
                <a:spcPts val="0"/>
              </a:spcAft>
              <a:buNone/>
            </a:pPr>
            <a:r>
              <a:rPr lang="en-US" sz="1200" b="1" dirty="0">
                <a:hlinkClick r:id="rId2"/>
              </a:rPr>
              <a:t>https://github.com/TylerKoN/Data-Science-Capstone/blob/main/Predictive%20Analysis/Classification%20Predictive%20Analysis.ipynb</a:t>
            </a:r>
            <a:r>
              <a:rPr lang="en-US" sz="1200" b="1" dirty="0"/>
              <a:t> </a:t>
            </a:r>
            <a:endParaRPr lang="en-US" sz="1600" b="1" dirty="0"/>
          </a:p>
        </p:txBody>
      </p:sp>
      <p:sp>
        <p:nvSpPr>
          <p:cNvPr id="5" name="Slide Number Placeholder 4">
            <a:extLst>
              <a:ext uri="{FF2B5EF4-FFF2-40B4-BE49-F238E27FC236}">
                <a16:creationId xmlns:a16="http://schemas.microsoft.com/office/drawing/2014/main" id="{20804238-BBBE-B6EE-EE58-CB97C41D7D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15</a:t>
            </a:fld>
            <a:endParaRPr lang="en-US" dirty="0"/>
          </a:p>
        </p:txBody>
      </p:sp>
      <p:graphicFrame>
        <p:nvGraphicFramePr>
          <p:cNvPr id="3" name="Diagram 2">
            <a:extLst>
              <a:ext uri="{FF2B5EF4-FFF2-40B4-BE49-F238E27FC236}">
                <a16:creationId xmlns:a16="http://schemas.microsoft.com/office/drawing/2014/main" id="{40ECE785-7606-9605-5117-617BB66055A0}"/>
              </a:ext>
            </a:extLst>
          </p:cNvPr>
          <p:cNvGraphicFramePr/>
          <p:nvPr>
            <p:extLst>
              <p:ext uri="{D42A27DB-BD31-4B8C-83A1-F6EECF244321}">
                <p14:modId xmlns:p14="http://schemas.microsoft.com/office/powerpoint/2010/main" val="1243480314"/>
              </p:ext>
            </p:extLst>
          </p:nvPr>
        </p:nvGraphicFramePr>
        <p:xfrm>
          <a:off x="5067300" y="1528146"/>
          <a:ext cx="6134099" cy="43827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9014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33E2D-69F9-B2C7-9AA7-9B55F30B1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E33DF-E7D9-C263-9835-E8E2268C268F}"/>
              </a:ext>
            </a:extLst>
          </p:cNvPr>
          <p:cNvSpPr>
            <a:spLocks noGrp="1"/>
          </p:cNvSpPr>
          <p:nvPr>
            <p:ph type="title"/>
          </p:nvPr>
        </p:nvSpPr>
        <p:spPr>
          <a:xfrm>
            <a:off x="899160" y="137160"/>
            <a:ext cx="7959090" cy="1249680"/>
          </a:xfrm>
        </p:spPr>
        <p:txBody>
          <a:bodyPr/>
          <a:lstStyle/>
          <a:p>
            <a:r>
              <a:rPr lang="en-US" dirty="0"/>
              <a:t>Results</a:t>
            </a:r>
            <a:endParaRPr lang="en-ZA" dirty="0"/>
          </a:p>
        </p:txBody>
      </p:sp>
      <p:sp>
        <p:nvSpPr>
          <p:cNvPr id="4" name="Text Placeholder 3">
            <a:extLst>
              <a:ext uri="{FF2B5EF4-FFF2-40B4-BE49-F238E27FC236}">
                <a16:creationId xmlns:a16="http://schemas.microsoft.com/office/drawing/2014/main" id="{B8FB5A91-894B-1921-CA86-7FC39128C2EB}"/>
              </a:ext>
            </a:extLst>
          </p:cNvPr>
          <p:cNvSpPr>
            <a:spLocks noGrp="1"/>
          </p:cNvSpPr>
          <p:nvPr>
            <p:ph type="body" sz="quarter" idx="11"/>
          </p:nvPr>
        </p:nvSpPr>
        <p:spPr>
          <a:xfrm>
            <a:off x="899160" y="1582091"/>
            <a:ext cx="10210800" cy="461011"/>
          </a:xfrm>
        </p:spPr>
        <p:txBody>
          <a:bodyPr/>
          <a:lstStyle/>
          <a:p>
            <a:r>
              <a:rPr lang="en-US" dirty="0"/>
              <a:t>Below is the examples of results displayed from each section.</a:t>
            </a:r>
          </a:p>
        </p:txBody>
      </p:sp>
      <p:sp>
        <p:nvSpPr>
          <p:cNvPr id="5" name="Slide Number Placeholder 4">
            <a:extLst>
              <a:ext uri="{FF2B5EF4-FFF2-40B4-BE49-F238E27FC236}">
                <a16:creationId xmlns:a16="http://schemas.microsoft.com/office/drawing/2014/main" id="{8B66C4C9-2449-9728-DF39-5159BEC17A16}"/>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16</a:t>
            </a:fld>
            <a:endParaRPr lang="en-US" dirty="0"/>
          </a:p>
        </p:txBody>
      </p:sp>
      <p:pic>
        <p:nvPicPr>
          <p:cNvPr id="8" name="Picture 7">
            <a:extLst>
              <a:ext uri="{FF2B5EF4-FFF2-40B4-BE49-F238E27FC236}">
                <a16:creationId xmlns:a16="http://schemas.microsoft.com/office/drawing/2014/main" id="{F0961FDC-DD65-E956-661A-8D878090146E}"/>
              </a:ext>
            </a:extLst>
          </p:cNvPr>
          <p:cNvPicPr>
            <a:picLocks noChangeAspect="1"/>
          </p:cNvPicPr>
          <p:nvPr/>
        </p:nvPicPr>
        <p:blipFill>
          <a:blip r:embed="rId2"/>
          <a:stretch>
            <a:fillRect/>
          </a:stretch>
        </p:blipFill>
        <p:spPr>
          <a:xfrm>
            <a:off x="754473" y="2285999"/>
            <a:ext cx="3561018" cy="3190876"/>
          </a:xfrm>
          <a:prstGeom prst="rect">
            <a:avLst/>
          </a:prstGeom>
        </p:spPr>
      </p:pic>
      <p:sp>
        <p:nvSpPr>
          <p:cNvPr id="9" name="TextBox 8">
            <a:extLst>
              <a:ext uri="{FF2B5EF4-FFF2-40B4-BE49-F238E27FC236}">
                <a16:creationId xmlns:a16="http://schemas.microsoft.com/office/drawing/2014/main" id="{85D513C0-B031-BB44-65D0-7604E4665A00}"/>
              </a:ext>
            </a:extLst>
          </p:cNvPr>
          <p:cNvSpPr txBox="1"/>
          <p:nvPr/>
        </p:nvSpPr>
        <p:spPr>
          <a:xfrm>
            <a:off x="1329213" y="5695948"/>
            <a:ext cx="2986278" cy="307777"/>
          </a:xfrm>
          <a:prstGeom prst="rect">
            <a:avLst/>
          </a:prstGeom>
          <a:noFill/>
        </p:spPr>
        <p:txBody>
          <a:bodyPr wrap="square" rtlCol="0">
            <a:spAutoFit/>
          </a:bodyPr>
          <a:lstStyle/>
          <a:p>
            <a:pPr algn="ctr"/>
            <a:r>
              <a:rPr lang="en-US" sz="1400" b="1" dirty="0"/>
              <a:t>Exploratory data analysis</a:t>
            </a:r>
            <a:endParaRPr lang="en-US" sz="1600" dirty="0"/>
          </a:p>
        </p:txBody>
      </p:sp>
      <p:sp>
        <p:nvSpPr>
          <p:cNvPr id="10" name="TextBox 9">
            <a:extLst>
              <a:ext uri="{FF2B5EF4-FFF2-40B4-BE49-F238E27FC236}">
                <a16:creationId xmlns:a16="http://schemas.microsoft.com/office/drawing/2014/main" id="{D7DB19AB-14E4-53EF-A2D2-48CFDD3990DA}"/>
              </a:ext>
            </a:extLst>
          </p:cNvPr>
          <p:cNvSpPr txBox="1"/>
          <p:nvPr/>
        </p:nvSpPr>
        <p:spPr>
          <a:xfrm>
            <a:off x="4962524" y="5695948"/>
            <a:ext cx="2266950" cy="523220"/>
          </a:xfrm>
          <a:prstGeom prst="rect">
            <a:avLst/>
          </a:prstGeom>
          <a:noFill/>
        </p:spPr>
        <p:txBody>
          <a:bodyPr wrap="square" rtlCol="0">
            <a:spAutoFit/>
          </a:bodyPr>
          <a:lstStyle/>
          <a:p>
            <a:pPr algn="ctr"/>
            <a:r>
              <a:rPr lang="en-US" sz="1400" b="1" dirty="0"/>
              <a:t>SpaceX Launch Records Interactive Dashboard</a:t>
            </a:r>
          </a:p>
        </p:txBody>
      </p:sp>
      <p:sp>
        <p:nvSpPr>
          <p:cNvPr id="11" name="TextBox 10">
            <a:extLst>
              <a:ext uri="{FF2B5EF4-FFF2-40B4-BE49-F238E27FC236}">
                <a16:creationId xmlns:a16="http://schemas.microsoft.com/office/drawing/2014/main" id="{319452DE-0E80-733C-3920-93BD6E7C783F}"/>
              </a:ext>
            </a:extLst>
          </p:cNvPr>
          <p:cNvSpPr txBox="1"/>
          <p:nvPr/>
        </p:nvSpPr>
        <p:spPr>
          <a:xfrm>
            <a:off x="8054102" y="5695948"/>
            <a:ext cx="2386202" cy="523220"/>
          </a:xfrm>
          <a:prstGeom prst="rect">
            <a:avLst/>
          </a:prstGeom>
          <a:noFill/>
        </p:spPr>
        <p:txBody>
          <a:bodyPr wrap="square" rtlCol="0">
            <a:spAutoFit/>
          </a:bodyPr>
          <a:lstStyle/>
          <a:p>
            <a:pPr algn="ctr"/>
            <a:r>
              <a:rPr lang="en-US" sz="1400" b="1" dirty="0"/>
              <a:t>Predictive Analysis Confusion Matrix</a:t>
            </a:r>
          </a:p>
        </p:txBody>
      </p:sp>
      <p:pic>
        <p:nvPicPr>
          <p:cNvPr id="13" name="Picture 12" descr="A pie chart with different colors&#10;&#10;Description automatically generated">
            <a:extLst>
              <a:ext uri="{FF2B5EF4-FFF2-40B4-BE49-F238E27FC236}">
                <a16:creationId xmlns:a16="http://schemas.microsoft.com/office/drawing/2014/main" id="{CDF98331-A7B5-B4BF-9012-8B6E8EEA421F}"/>
              </a:ext>
            </a:extLst>
          </p:cNvPr>
          <p:cNvPicPr>
            <a:picLocks noChangeAspect="1"/>
          </p:cNvPicPr>
          <p:nvPr/>
        </p:nvPicPr>
        <p:blipFill>
          <a:blip r:embed="rId3"/>
          <a:srcRect l="27600" r="30381"/>
          <a:stretch/>
        </p:blipFill>
        <p:spPr>
          <a:xfrm>
            <a:off x="4666582" y="2838450"/>
            <a:ext cx="2858835" cy="2177414"/>
          </a:xfrm>
          <a:prstGeom prst="rect">
            <a:avLst/>
          </a:prstGeom>
        </p:spPr>
      </p:pic>
      <p:pic>
        <p:nvPicPr>
          <p:cNvPr id="15" name="Picture 14" descr="A graph of a diagram&#10;&#10;Description automatically generated with medium confidence">
            <a:extLst>
              <a:ext uri="{FF2B5EF4-FFF2-40B4-BE49-F238E27FC236}">
                <a16:creationId xmlns:a16="http://schemas.microsoft.com/office/drawing/2014/main" id="{C9D1885A-9153-37AD-ADF2-B3C68D43EC24}"/>
              </a:ext>
            </a:extLst>
          </p:cNvPr>
          <p:cNvPicPr>
            <a:picLocks noChangeAspect="1"/>
          </p:cNvPicPr>
          <p:nvPr/>
        </p:nvPicPr>
        <p:blipFill>
          <a:blip r:embed="rId4"/>
          <a:stretch>
            <a:fillRect/>
          </a:stretch>
        </p:blipFill>
        <p:spPr>
          <a:xfrm>
            <a:off x="7525417" y="2669406"/>
            <a:ext cx="3443573" cy="2582680"/>
          </a:xfrm>
          <a:prstGeom prst="rect">
            <a:avLst/>
          </a:prstGeom>
        </p:spPr>
      </p:pic>
    </p:spTree>
    <p:extLst>
      <p:ext uri="{BB962C8B-B14F-4D97-AF65-F5344CB8AC3E}">
        <p14:creationId xmlns:p14="http://schemas.microsoft.com/office/powerpoint/2010/main" val="1822412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4946523" y="2601499"/>
            <a:ext cx="5864352" cy="1368933"/>
          </a:xfrm>
        </p:spPr>
        <p:txBody>
          <a:bodyPr/>
          <a:lstStyle/>
          <a:p>
            <a:pPr algn="r"/>
            <a:r>
              <a:rPr lang="en-US" dirty="0"/>
              <a:t>Insights drawn from </a:t>
            </a:r>
            <a:r>
              <a:rPr lang="en-US" dirty="0" err="1"/>
              <a:t>eda</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66674" y="-7621"/>
            <a:ext cx="4648200" cy="6873242"/>
          </a:xfrm>
        </p:spPr>
      </p:pic>
      <p:sp>
        <p:nvSpPr>
          <p:cNvPr id="3" name="Title 2">
            <a:extLst>
              <a:ext uri="{FF2B5EF4-FFF2-40B4-BE49-F238E27FC236}">
                <a16:creationId xmlns:a16="http://schemas.microsoft.com/office/drawing/2014/main" id="{7B6B7863-10C6-4E43-CB2C-DF0E91B08B25}"/>
              </a:ext>
            </a:extLst>
          </p:cNvPr>
          <p:cNvSpPr txBox="1">
            <a:spLocks/>
          </p:cNvSpPr>
          <p:nvPr/>
        </p:nvSpPr>
        <p:spPr>
          <a:xfrm>
            <a:off x="9427083" y="438150"/>
            <a:ext cx="1383792" cy="3695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pPr algn="r"/>
            <a:r>
              <a:rPr lang="en-US" sz="1600" dirty="0"/>
              <a:t>Section 2</a:t>
            </a:r>
          </a:p>
        </p:txBody>
      </p:sp>
    </p:spTree>
    <p:extLst>
      <p:ext uri="{BB962C8B-B14F-4D97-AF65-F5344CB8AC3E}">
        <p14:creationId xmlns:p14="http://schemas.microsoft.com/office/powerpoint/2010/main" val="3590816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785F3-3B49-A04F-8A66-790840325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8B3EDD-640E-7067-5913-872FEED54F32}"/>
              </a:ext>
            </a:extLst>
          </p:cNvPr>
          <p:cNvSpPr>
            <a:spLocks noGrp="1"/>
          </p:cNvSpPr>
          <p:nvPr>
            <p:ph type="title"/>
          </p:nvPr>
        </p:nvSpPr>
        <p:spPr>
          <a:xfrm>
            <a:off x="893064" y="72518"/>
            <a:ext cx="10405174" cy="1326514"/>
          </a:xfrm>
        </p:spPr>
        <p:txBody>
          <a:bodyPr anchor="b">
            <a:normAutofit/>
          </a:bodyPr>
          <a:lstStyle/>
          <a:p>
            <a:r>
              <a:rPr lang="en-US" dirty="0"/>
              <a:t>Flight number vs. launch sites</a:t>
            </a:r>
            <a:endParaRPr lang="en-ZA" dirty="0"/>
          </a:p>
        </p:txBody>
      </p:sp>
      <p:pic>
        <p:nvPicPr>
          <p:cNvPr id="9" name="Content Placeholder 8" descr="A graph of flight number and flight number&#10;&#10;Description automatically generated">
            <a:extLst>
              <a:ext uri="{FF2B5EF4-FFF2-40B4-BE49-F238E27FC236}">
                <a16:creationId xmlns:a16="http://schemas.microsoft.com/office/drawing/2014/main" id="{1DE1FB09-024F-B6B1-EA4F-3214CF508EA0}"/>
              </a:ext>
            </a:extLst>
          </p:cNvPr>
          <p:cNvPicPr>
            <a:picLocks noGrp="1" noChangeAspect="1"/>
          </p:cNvPicPr>
          <p:nvPr>
            <p:ph sz="quarter" idx="14"/>
          </p:nvPr>
        </p:nvPicPr>
        <p:blipFill>
          <a:blip r:embed="rId2"/>
          <a:stretch>
            <a:fillRect/>
          </a:stretch>
        </p:blipFill>
        <p:spPr>
          <a:xfrm>
            <a:off x="893064" y="1788445"/>
            <a:ext cx="4526661" cy="4051362"/>
          </a:xfrm>
          <a:noFill/>
        </p:spPr>
      </p:pic>
      <p:sp>
        <p:nvSpPr>
          <p:cNvPr id="3" name="Text Placeholder 2">
            <a:extLst>
              <a:ext uri="{FF2B5EF4-FFF2-40B4-BE49-F238E27FC236}">
                <a16:creationId xmlns:a16="http://schemas.microsoft.com/office/drawing/2014/main" id="{8CB09BAF-F80A-342A-FE33-993216F313AA}"/>
              </a:ext>
            </a:extLst>
          </p:cNvPr>
          <p:cNvSpPr>
            <a:spLocks noGrp="1"/>
          </p:cNvSpPr>
          <p:nvPr>
            <p:ph sz="quarter" idx="13"/>
          </p:nvPr>
        </p:nvSpPr>
        <p:spPr>
          <a:xfrm>
            <a:off x="5876225" y="1922619"/>
            <a:ext cx="5422013" cy="4051362"/>
          </a:xfrm>
        </p:spPr>
        <p:txBody>
          <a:bodyPr>
            <a:normAutofit/>
          </a:bodyPr>
          <a:lstStyle/>
          <a:p>
            <a:pPr>
              <a:lnSpc>
                <a:spcPct val="150000"/>
              </a:lnSpc>
              <a:spcBef>
                <a:spcPts val="0"/>
              </a:spcBef>
              <a:spcAft>
                <a:spcPts val="0"/>
              </a:spcAft>
            </a:pPr>
            <a:r>
              <a:rPr lang="en-US" sz="1200" i="1" dirty="0">
                <a:solidFill>
                  <a:srgbClr val="1F77B4"/>
                </a:solidFill>
              </a:rPr>
              <a:t>Class 0 (blue) </a:t>
            </a:r>
            <a:r>
              <a:rPr lang="en-US" sz="1200" i="1" dirty="0"/>
              <a:t>suggests Unsuccessful landings</a:t>
            </a:r>
          </a:p>
          <a:p>
            <a:pPr>
              <a:lnSpc>
                <a:spcPct val="150000"/>
              </a:lnSpc>
              <a:spcBef>
                <a:spcPts val="0"/>
              </a:spcBef>
              <a:spcAft>
                <a:spcPts val="0"/>
              </a:spcAft>
            </a:pPr>
            <a:r>
              <a:rPr lang="en-US" sz="1200" i="1" dirty="0">
                <a:solidFill>
                  <a:srgbClr val="FF7C09"/>
                </a:solidFill>
              </a:rPr>
              <a:t>Class 1 (orange)</a:t>
            </a:r>
            <a:r>
              <a:rPr lang="en-US" sz="1200" i="1" dirty="0"/>
              <a:t> suggests Successful landings</a:t>
            </a:r>
          </a:p>
          <a:p>
            <a:pPr>
              <a:lnSpc>
                <a:spcPct val="150000"/>
              </a:lnSpc>
              <a:spcBef>
                <a:spcPts val="0"/>
              </a:spcBef>
              <a:spcAft>
                <a:spcPts val="0"/>
              </a:spcAft>
            </a:pPr>
            <a:r>
              <a:rPr lang="en-US" sz="900" dirty="0"/>
              <a:t> </a:t>
            </a:r>
          </a:p>
          <a:p>
            <a:pPr>
              <a:lnSpc>
                <a:spcPct val="150000"/>
              </a:lnSpc>
              <a:spcBef>
                <a:spcPts val="0"/>
              </a:spcBef>
              <a:spcAft>
                <a:spcPts val="0"/>
              </a:spcAft>
            </a:pPr>
            <a:r>
              <a:rPr lang="en-US" sz="1600" b="1" u="sng" dirty="0"/>
              <a:t>Explanation</a:t>
            </a:r>
          </a:p>
          <a:p>
            <a:pPr marL="285750" indent="-285750">
              <a:lnSpc>
                <a:spcPct val="150000"/>
              </a:lnSpc>
              <a:spcBef>
                <a:spcPts val="0"/>
              </a:spcBef>
              <a:spcAft>
                <a:spcPts val="0"/>
              </a:spcAft>
              <a:buFont typeface="Wingdings" panose="05000000000000000000" pitchFamily="2" charset="2"/>
              <a:buChar char="§"/>
            </a:pPr>
            <a:r>
              <a:rPr lang="en-US" sz="1400" dirty="0"/>
              <a:t>CCAFS SLC 40 Launch site has the most landings across the other launch sites</a:t>
            </a:r>
          </a:p>
          <a:p>
            <a:pPr marL="285750" indent="-285750">
              <a:lnSpc>
                <a:spcPct val="150000"/>
              </a:lnSpc>
              <a:spcBef>
                <a:spcPts val="0"/>
              </a:spcBef>
              <a:spcAft>
                <a:spcPts val="0"/>
              </a:spcAft>
              <a:buFont typeface="Wingdings" panose="05000000000000000000" pitchFamily="2" charset="2"/>
              <a:buChar char="§"/>
            </a:pPr>
            <a:r>
              <a:rPr lang="en-US" sz="1400" dirty="0"/>
              <a:t>It is shown that CCAFS SLC 40 launch site has more failure in landing outcomes at an early stage of flight number, with its success rate increasing after 80 flights</a:t>
            </a:r>
          </a:p>
          <a:p>
            <a:pPr marL="285750" indent="-285750">
              <a:lnSpc>
                <a:spcPct val="150000"/>
              </a:lnSpc>
              <a:spcBef>
                <a:spcPts val="0"/>
              </a:spcBef>
              <a:spcAft>
                <a:spcPts val="0"/>
              </a:spcAft>
              <a:buFont typeface="Wingdings" panose="05000000000000000000" pitchFamily="2" charset="2"/>
              <a:buChar char="§"/>
            </a:pPr>
            <a:r>
              <a:rPr lang="en-US" sz="1400" dirty="0"/>
              <a:t>The rest of the launch sites has shown more successful landing outcomes than unsuccessful outcomes</a:t>
            </a:r>
          </a:p>
        </p:txBody>
      </p:sp>
      <p:sp>
        <p:nvSpPr>
          <p:cNvPr id="4" name="Slide Number Placeholder 3">
            <a:extLst>
              <a:ext uri="{FF2B5EF4-FFF2-40B4-BE49-F238E27FC236}">
                <a16:creationId xmlns:a16="http://schemas.microsoft.com/office/drawing/2014/main" id="{6805525C-581A-4220-4AA7-2DCF47BF61C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spTree>
    <p:extLst>
      <p:ext uri="{BB962C8B-B14F-4D97-AF65-F5344CB8AC3E}">
        <p14:creationId xmlns:p14="http://schemas.microsoft.com/office/powerpoint/2010/main" val="2428407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53D24-7AD2-0B65-2FD8-ADA28E493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E7BC21-43A1-53BC-D685-458CB1CE98A8}"/>
              </a:ext>
            </a:extLst>
          </p:cNvPr>
          <p:cNvSpPr>
            <a:spLocks noGrp="1"/>
          </p:cNvSpPr>
          <p:nvPr>
            <p:ph type="title"/>
          </p:nvPr>
        </p:nvSpPr>
        <p:spPr>
          <a:xfrm>
            <a:off x="893064" y="72518"/>
            <a:ext cx="10405174" cy="1326514"/>
          </a:xfrm>
        </p:spPr>
        <p:txBody>
          <a:bodyPr anchor="b">
            <a:normAutofit/>
          </a:bodyPr>
          <a:lstStyle/>
          <a:p>
            <a:r>
              <a:rPr lang="en-US" dirty="0"/>
              <a:t>Payload vs. launch site</a:t>
            </a:r>
            <a:endParaRPr lang="en-ZA" dirty="0"/>
          </a:p>
        </p:txBody>
      </p:sp>
      <p:sp>
        <p:nvSpPr>
          <p:cNvPr id="3" name="Text Placeholder 2">
            <a:extLst>
              <a:ext uri="{FF2B5EF4-FFF2-40B4-BE49-F238E27FC236}">
                <a16:creationId xmlns:a16="http://schemas.microsoft.com/office/drawing/2014/main" id="{093CBD85-8C7A-A50D-2CD6-988DA6029A1D}"/>
              </a:ext>
            </a:extLst>
          </p:cNvPr>
          <p:cNvSpPr>
            <a:spLocks noGrp="1"/>
          </p:cNvSpPr>
          <p:nvPr>
            <p:ph sz="quarter" idx="14"/>
          </p:nvPr>
        </p:nvSpPr>
        <p:spPr>
          <a:xfrm>
            <a:off x="911352" y="1813686"/>
            <a:ext cx="4727448" cy="4018281"/>
          </a:xfrm>
        </p:spPr>
        <p:txBody>
          <a:bodyPr>
            <a:normAutofit/>
          </a:bodyPr>
          <a:lstStyle/>
          <a:p>
            <a:pPr marL="0" indent="0">
              <a:lnSpc>
                <a:spcPct val="150000"/>
              </a:lnSpc>
              <a:spcBef>
                <a:spcPts val="0"/>
              </a:spcBef>
              <a:spcAft>
                <a:spcPts val="0"/>
              </a:spcAft>
              <a:buNone/>
            </a:pPr>
            <a:r>
              <a:rPr lang="en-US" sz="1600" b="1" u="sng" dirty="0"/>
              <a:t>Explanation</a:t>
            </a:r>
          </a:p>
          <a:p>
            <a:pPr>
              <a:lnSpc>
                <a:spcPct val="150000"/>
              </a:lnSpc>
              <a:spcBef>
                <a:spcPts val="0"/>
              </a:spcBef>
              <a:spcAft>
                <a:spcPts val="0"/>
              </a:spcAft>
              <a:buFont typeface="Wingdings" panose="05000000000000000000" pitchFamily="2" charset="2"/>
              <a:buChar char="§"/>
            </a:pPr>
            <a:r>
              <a:rPr lang="en-US" sz="1400" dirty="0"/>
              <a:t>KSC LC 39A Launch Site appears to land successfully with payload mass are within 2500 to 5000kg</a:t>
            </a:r>
          </a:p>
          <a:p>
            <a:pPr>
              <a:lnSpc>
                <a:spcPct val="150000"/>
              </a:lnSpc>
              <a:spcBef>
                <a:spcPts val="0"/>
              </a:spcBef>
              <a:spcAft>
                <a:spcPts val="0"/>
              </a:spcAft>
              <a:buFont typeface="Wingdings" panose="05000000000000000000" pitchFamily="2" charset="2"/>
              <a:buChar char="§"/>
            </a:pPr>
            <a:r>
              <a:rPr lang="en-US" sz="1400" dirty="0"/>
              <a:t>Both KSC LC 39A and CCAFS SLC 40 Launch Sites have a higher success rate when it comes with higher Payload Mass at 15000kg+</a:t>
            </a:r>
          </a:p>
          <a:p>
            <a:pPr>
              <a:lnSpc>
                <a:spcPct val="150000"/>
              </a:lnSpc>
              <a:spcBef>
                <a:spcPts val="0"/>
              </a:spcBef>
              <a:spcAft>
                <a:spcPts val="0"/>
              </a:spcAft>
              <a:buFont typeface="Wingdings" panose="05000000000000000000" pitchFamily="2" charset="2"/>
              <a:buChar char="§"/>
            </a:pPr>
            <a:r>
              <a:rPr lang="en-US" sz="1400" dirty="0"/>
              <a:t>It seems that VAFB SLC 4E Launch site has a higher landing success ratio with payload mass of below 10000kg</a:t>
            </a:r>
          </a:p>
          <a:p>
            <a:pPr>
              <a:lnSpc>
                <a:spcPct val="150000"/>
              </a:lnSpc>
              <a:spcBef>
                <a:spcPts val="0"/>
              </a:spcBef>
              <a:spcAft>
                <a:spcPts val="0"/>
              </a:spcAft>
              <a:buFont typeface="Wingdings" panose="05000000000000000000" pitchFamily="2" charset="2"/>
              <a:buChar char="§"/>
            </a:pPr>
            <a:r>
              <a:rPr lang="en-US" sz="1400" dirty="0"/>
              <a:t>Yet, VAFB SLC 4E Launch site were the launch site that has the least amount of landing as compared to other Launch sites</a:t>
            </a:r>
          </a:p>
        </p:txBody>
      </p:sp>
      <p:pic>
        <p:nvPicPr>
          <p:cNvPr id="6" name="Content Placeholder 5" descr="A graph of a graph with numbers and a chart of different sizes&#10;&#10;Description automatically generated with medium confidence">
            <a:extLst>
              <a:ext uri="{FF2B5EF4-FFF2-40B4-BE49-F238E27FC236}">
                <a16:creationId xmlns:a16="http://schemas.microsoft.com/office/drawing/2014/main" id="{744F85F3-304C-C21F-9607-F18A536FFE4A}"/>
              </a:ext>
            </a:extLst>
          </p:cNvPr>
          <p:cNvPicPr>
            <a:picLocks noGrp="1" noChangeAspect="1"/>
          </p:cNvPicPr>
          <p:nvPr>
            <p:ph sz="quarter" idx="13"/>
          </p:nvPr>
        </p:nvPicPr>
        <p:blipFill>
          <a:blip r:embed="rId2"/>
          <a:stretch>
            <a:fillRect/>
          </a:stretch>
        </p:blipFill>
        <p:spPr>
          <a:xfrm>
            <a:off x="6095651" y="2143878"/>
            <a:ext cx="4227982" cy="3784043"/>
          </a:xfrm>
          <a:noFill/>
        </p:spPr>
      </p:pic>
      <p:sp>
        <p:nvSpPr>
          <p:cNvPr id="4" name="Slide Number Placeholder 3">
            <a:extLst>
              <a:ext uri="{FF2B5EF4-FFF2-40B4-BE49-F238E27FC236}">
                <a16:creationId xmlns:a16="http://schemas.microsoft.com/office/drawing/2014/main" id="{A84AE9D1-0F83-18C7-4EE4-F46B028596D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
        <p:nvSpPr>
          <p:cNvPr id="8" name="TextBox 7">
            <a:extLst>
              <a:ext uri="{FF2B5EF4-FFF2-40B4-BE49-F238E27FC236}">
                <a16:creationId xmlns:a16="http://schemas.microsoft.com/office/drawing/2014/main" id="{FF091A92-F264-7F10-89E3-90D8D34D9948}"/>
              </a:ext>
            </a:extLst>
          </p:cNvPr>
          <p:cNvSpPr txBox="1"/>
          <p:nvPr/>
        </p:nvSpPr>
        <p:spPr>
          <a:xfrm>
            <a:off x="7199433" y="1399032"/>
            <a:ext cx="3371850" cy="571567"/>
          </a:xfrm>
          <a:prstGeom prst="rect">
            <a:avLst/>
          </a:prstGeom>
          <a:noFill/>
        </p:spPr>
        <p:txBody>
          <a:bodyPr wrap="square" rtlCol="0">
            <a:spAutoFit/>
          </a:bodyPr>
          <a:lstStyle/>
          <a:p>
            <a:pPr>
              <a:lnSpc>
                <a:spcPct val="150000"/>
              </a:lnSpc>
              <a:spcBef>
                <a:spcPts val="0"/>
              </a:spcBef>
              <a:spcAft>
                <a:spcPts val="0"/>
              </a:spcAft>
            </a:pPr>
            <a:r>
              <a:rPr lang="en-US" sz="1100" i="1" dirty="0">
                <a:solidFill>
                  <a:srgbClr val="1F77B4"/>
                </a:solidFill>
              </a:rPr>
              <a:t>Class 0 (blue) </a:t>
            </a:r>
            <a:r>
              <a:rPr lang="en-US" sz="1100" i="1" dirty="0"/>
              <a:t>suggests Unsuccessful landings</a:t>
            </a:r>
          </a:p>
          <a:p>
            <a:pPr>
              <a:lnSpc>
                <a:spcPct val="150000"/>
              </a:lnSpc>
              <a:spcBef>
                <a:spcPts val="0"/>
              </a:spcBef>
              <a:spcAft>
                <a:spcPts val="0"/>
              </a:spcAft>
            </a:pPr>
            <a:r>
              <a:rPr lang="en-US" sz="1100" i="1" dirty="0">
                <a:solidFill>
                  <a:srgbClr val="FF7C09"/>
                </a:solidFill>
              </a:rPr>
              <a:t>Class 1 (orange)</a:t>
            </a:r>
            <a:r>
              <a:rPr lang="en-US" sz="1100" i="1" dirty="0"/>
              <a:t> suggests Successful landings</a:t>
            </a:r>
          </a:p>
        </p:txBody>
      </p:sp>
    </p:spTree>
    <p:extLst>
      <p:ext uri="{BB962C8B-B14F-4D97-AF65-F5344CB8AC3E}">
        <p14:creationId xmlns:p14="http://schemas.microsoft.com/office/powerpoint/2010/main" val="305374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OUTLINE of project</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9709" y="2309184"/>
            <a:ext cx="8324089" cy="2813686"/>
          </a:xfrm>
        </p:spPr>
        <p:txBody>
          <a:bodyPr>
            <a:normAutofit/>
          </a:bodyPr>
          <a:lstStyle/>
          <a:p>
            <a:r>
              <a:rPr lang="en-US" sz="2800" b="1" dirty="0"/>
              <a:t>Executive Summary</a:t>
            </a:r>
          </a:p>
          <a:p>
            <a:r>
              <a:rPr lang="en-US" sz="2800" b="1" dirty="0"/>
              <a:t>Introduction</a:t>
            </a:r>
          </a:p>
          <a:p>
            <a:r>
              <a:rPr lang="en-US" sz="2800" b="1" dirty="0"/>
              <a:t>Methodology</a:t>
            </a:r>
          </a:p>
          <a:p>
            <a:r>
              <a:rPr lang="en-US" sz="2800" b="1" dirty="0"/>
              <a:t>Results</a:t>
            </a:r>
          </a:p>
          <a:p>
            <a:r>
              <a:rPr lang="en-US" sz="2800" b="1" dirty="0"/>
              <a:t>Conclusion</a:t>
            </a:r>
          </a:p>
          <a:p>
            <a:r>
              <a:rPr lang="en-US" sz="2800" b="1" dirty="0"/>
              <a:t>Appendix</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pic>
        <p:nvPicPr>
          <p:cNvPr id="6" name="Picture 5" descr="A poster of a rocket&#10;&#10;Description automatically generated">
            <a:extLst>
              <a:ext uri="{FF2B5EF4-FFF2-40B4-BE49-F238E27FC236}">
                <a16:creationId xmlns:a16="http://schemas.microsoft.com/office/drawing/2014/main" id="{9C18C6C2-20E9-2405-0DEA-20117E22B54E}"/>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4004" b="99707" l="9961" r="95898">
                        <a14:foregroundMark x1="52051" y1="29102" x2="42188" y2="62109"/>
                        <a14:foregroundMark x1="42188" y1="62109" x2="48828" y2="91895"/>
                        <a14:foregroundMark x1="56738" y1="80762" x2="56738" y2="92090"/>
                        <a14:foregroundMark x1="43359" y1="82520" x2="45410" y2="95215"/>
                        <a14:foregroundMark x1="45410" y1="95215" x2="54297" y2="95703"/>
                        <a14:foregroundMark x1="54297" y1="95703" x2="54883" y2="95605"/>
                        <a14:foregroundMark x1="39911" y1="96725" x2="56836" y2="94141"/>
                        <a14:foregroundMark x1="56836" y1="94141" x2="59082" y2="94434"/>
                        <a14:foregroundMark x1="39258" y1="92969" x2="37598" y2="36133"/>
                        <a14:foregroundMark x1="41504" y1="31738" x2="42090" y2="72168"/>
                        <a14:foregroundMark x1="48340" y1="74219" x2="49805" y2="27246"/>
                        <a14:foregroundMark x1="49805" y1="27246" x2="50000" y2="26660"/>
                        <a14:foregroundMark x1="54590" y1="26758" x2="58887" y2="62109"/>
                        <a14:foregroundMark x1="63379" y1="11914" x2="55469" y2="12695"/>
                        <a14:foregroundMark x1="33691" y1="11328" x2="25684" y2="10547"/>
                        <a14:foregroundMark x1="25684" y1="10547" x2="17308" y2="12907"/>
                        <a14:foregroundMark x1="31543" y1="10938" x2="41211" y2="6543"/>
                        <a14:foregroundMark x1="41211" y1="6543" x2="29238" y2="5265"/>
                        <a14:foregroundMark x1="63612" y1="96316" x2="58691" y2="90625"/>
                        <a14:foregroundMark x1="58691" y1="90625" x2="58984" y2="88086"/>
                        <a14:backgroundMark x1="12988" y1="17090" x2="12988" y2="17090"/>
                        <a14:backgroundMark x1="12207" y1="14160" x2="12305" y2="37305"/>
                        <a14:backgroundMark x1="11621" y1="13965" x2="11914" y2="11230"/>
                        <a14:backgroundMark x1="14453" y1="12695" x2="12988" y2="30762"/>
                        <a14:backgroundMark x1="11523" y1="7227" x2="12305" y2="21777"/>
                        <a14:backgroundMark x1="12012" y1="25488" x2="11523" y2="61328"/>
                        <a14:backgroundMark x1="13379" y1="41113" x2="11133" y2="81055"/>
                        <a14:backgroundMark x1="12402" y1="65332" x2="13672" y2="78516"/>
                        <a14:backgroundMark x1="10352" y1="99609" x2="56543" y2="98926"/>
                        <a14:backgroundMark x1="56348" y1="99707" x2="67285" y2="99219"/>
                        <a14:backgroundMark x1="67285" y1="99219" x2="73535" y2="99609"/>
                        <a14:backgroundMark x1="87109" y1="98242" x2="90625" y2="95313"/>
                        <a14:backgroundMark x1="94824" y1="96387" x2="85938" y2="97559"/>
                        <a14:backgroundMark x1="95898" y1="96973" x2="93555" y2="94824"/>
                        <a14:backgroundMark x1="95996" y1="95313" x2="95996" y2="94238"/>
                        <a14:backgroundMark x1="95410" y1="95703" x2="95996" y2="96680"/>
                        <a14:backgroundMark x1="87500" y1="98242" x2="85645" y2="95898"/>
                        <a14:backgroundMark x1="85352" y1="95020" x2="85352" y2="98242"/>
                        <a14:backgroundMark x1="85742" y1="5469" x2="85742" y2="14648"/>
                        <a14:backgroundMark x1="18750" y1="3809" x2="22656" y2="4102"/>
                        <a14:backgroundMark x1="79785" y1="4102" x2="80078" y2="4297"/>
                        <a14:backgroundMark x1="78320" y1="5078" x2="78809" y2="3320"/>
                        <a14:backgroundMark x1="81543" y1="4102" x2="83301" y2="3125"/>
                        <a14:backgroundMark x1="80859" y1="3320" x2="73145" y2="3809"/>
                        <a14:backgroundMark x1="79102" y1="3320" x2="73438" y2="3125"/>
                        <a14:backgroundMark x1="28809" y1="4590" x2="14746" y2="4590"/>
                        <a14:backgroundMark x1="15527" y1="6738" x2="15039" y2="9766"/>
                        <a14:backgroundMark x1="15723" y1="10059" x2="15234" y2="28418"/>
                        <a14:backgroundMark x1="16016" y1="27930" x2="15039" y2="63086"/>
                        <a14:backgroundMark x1="14063" y1="75586" x2="16016" y2="97266"/>
                        <a14:backgroundMark x1="19238" y1="98047" x2="31250" y2="99219"/>
                        <a14:backgroundMark x1="26367" y1="98535" x2="42383" y2="98926"/>
                        <a14:backgroundMark x1="82031" y1="98242" x2="84961" y2="92480"/>
                        <a14:backgroundMark x1="84961" y1="91113" x2="85742" y2="44434"/>
                        <a14:backgroundMark x1="84473" y1="97070" x2="77148" y2="97559"/>
                        <a14:backgroundMark x1="78613" y1="97559" x2="60840" y2="97754"/>
                        <a14:backgroundMark x1="61133" y1="98242" x2="26367" y2="98047"/>
                      </a14:backgroundRemoval>
                    </a14:imgEffect>
                  </a14:imgLayer>
                </a14:imgProps>
              </a:ext>
            </a:extLst>
          </a:blip>
          <a:stretch>
            <a:fillRect/>
          </a:stretch>
        </p:blipFill>
        <p:spPr>
          <a:xfrm>
            <a:off x="5191467" y="1097135"/>
            <a:ext cx="4524033" cy="4663730"/>
          </a:xfrm>
          <a:prstGeom prst="rect">
            <a:avLst/>
          </a:prstGeom>
        </p:spPr>
      </p:pic>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9A232-223C-8735-01EE-1B9E94FEC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E2789-41CD-4657-2836-76271F3B3A9D}"/>
              </a:ext>
            </a:extLst>
          </p:cNvPr>
          <p:cNvSpPr>
            <a:spLocks noGrp="1"/>
          </p:cNvSpPr>
          <p:nvPr>
            <p:ph type="title"/>
          </p:nvPr>
        </p:nvSpPr>
        <p:spPr>
          <a:xfrm>
            <a:off x="893064" y="72518"/>
            <a:ext cx="10405174" cy="1326514"/>
          </a:xfrm>
        </p:spPr>
        <p:txBody>
          <a:bodyPr anchor="b">
            <a:normAutofit/>
          </a:bodyPr>
          <a:lstStyle/>
          <a:p>
            <a:r>
              <a:rPr lang="en-US" dirty="0"/>
              <a:t>Success rate vs. orbit type</a:t>
            </a:r>
            <a:endParaRPr lang="en-ZA" dirty="0"/>
          </a:p>
        </p:txBody>
      </p:sp>
      <p:pic>
        <p:nvPicPr>
          <p:cNvPr id="11" name="Content Placeholder 10" descr="A graph of a graph&#10;&#10;Description automatically generated">
            <a:extLst>
              <a:ext uri="{FF2B5EF4-FFF2-40B4-BE49-F238E27FC236}">
                <a16:creationId xmlns:a16="http://schemas.microsoft.com/office/drawing/2014/main" id="{742E6C47-897C-0E94-FFBB-D21862ED7621}"/>
              </a:ext>
            </a:extLst>
          </p:cNvPr>
          <p:cNvPicPr>
            <a:picLocks noGrp="1" noChangeAspect="1"/>
          </p:cNvPicPr>
          <p:nvPr>
            <p:ph sz="quarter" idx="14"/>
          </p:nvPr>
        </p:nvPicPr>
        <p:blipFill>
          <a:blip r:embed="rId2"/>
          <a:stretch>
            <a:fillRect/>
          </a:stretch>
        </p:blipFill>
        <p:spPr>
          <a:xfrm>
            <a:off x="711741" y="1628775"/>
            <a:ext cx="5383910" cy="4037933"/>
          </a:xfrm>
          <a:noFill/>
        </p:spPr>
      </p:pic>
      <p:sp>
        <p:nvSpPr>
          <p:cNvPr id="4" name="Slide Number Placeholder 3">
            <a:extLst>
              <a:ext uri="{FF2B5EF4-FFF2-40B4-BE49-F238E27FC236}">
                <a16:creationId xmlns:a16="http://schemas.microsoft.com/office/drawing/2014/main" id="{51CA51A9-552C-F114-E211-E65087A893B2}"/>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sp>
        <p:nvSpPr>
          <p:cNvPr id="14" name="Text Placeholder 2">
            <a:extLst>
              <a:ext uri="{FF2B5EF4-FFF2-40B4-BE49-F238E27FC236}">
                <a16:creationId xmlns:a16="http://schemas.microsoft.com/office/drawing/2014/main" id="{0E8F17A4-9A74-A1AA-3255-475750956E9B}"/>
              </a:ext>
            </a:extLst>
          </p:cNvPr>
          <p:cNvSpPr txBox="1">
            <a:spLocks/>
          </p:cNvSpPr>
          <p:nvPr/>
        </p:nvSpPr>
        <p:spPr>
          <a:xfrm>
            <a:off x="6028625" y="1746376"/>
            <a:ext cx="5451634" cy="380273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3pPr>
            <a:lvl4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4pPr>
            <a:lvl5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spcAft>
                <a:spcPts val="0"/>
              </a:spcAft>
            </a:pPr>
            <a:r>
              <a:rPr lang="en-US" sz="1600" b="1" u="sng" dirty="0"/>
              <a:t>Explanation</a:t>
            </a:r>
          </a:p>
          <a:p>
            <a:pPr marL="285750" indent="-285750">
              <a:lnSpc>
                <a:spcPct val="150000"/>
              </a:lnSpc>
              <a:spcBef>
                <a:spcPts val="0"/>
              </a:spcBef>
              <a:spcAft>
                <a:spcPts val="0"/>
              </a:spcAft>
              <a:buFont typeface="Wingdings" panose="05000000000000000000" pitchFamily="2" charset="2"/>
              <a:buChar char="§"/>
            </a:pPr>
            <a:r>
              <a:rPr lang="en-US" sz="1400" dirty="0"/>
              <a:t>The bar chart displayed has shown a perfect success rate of landing outcomes on the orbits (ES-L1, GEO, HEO, and SSO)</a:t>
            </a:r>
          </a:p>
          <a:p>
            <a:pPr marL="285750" indent="-285750">
              <a:lnSpc>
                <a:spcPct val="150000"/>
              </a:lnSpc>
              <a:spcBef>
                <a:spcPts val="0"/>
              </a:spcBef>
              <a:spcAft>
                <a:spcPts val="0"/>
              </a:spcAft>
              <a:buFont typeface="Wingdings" panose="05000000000000000000" pitchFamily="2" charset="2"/>
              <a:buChar char="§"/>
            </a:pPr>
            <a:r>
              <a:rPr lang="en-US" sz="1400" dirty="0"/>
              <a:t>Besides, almost all but except SO orbit has equal and above 50% rate of successful landing</a:t>
            </a:r>
          </a:p>
          <a:p>
            <a:pPr marL="285750" indent="-285750">
              <a:lnSpc>
                <a:spcPct val="150000"/>
              </a:lnSpc>
              <a:spcBef>
                <a:spcPts val="0"/>
              </a:spcBef>
              <a:spcAft>
                <a:spcPts val="0"/>
              </a:spcAft>
              <a:buFont typeface="Wingdings" panose="05000000000000000000" pitchFamily="2" charset="2"/>
              <a:buChar char="§"/>
            </a:pPr>
            <a:r>
              <a:rPr lang="en-US" sz="1400" dirty="0"/>
              <a:t>SO are the only orbit type that has displayed 0% rate of success in landing outcome</a:t>
            </a:r>
          </a:p>
          <a:p>
            <a:pPr marL="285750" indent="-285750">
              <a:lnSpc>
                <a:spcPct val="150000"/>
              </a:lnSpc>
              <a:spcBef>
                <a:spcPts val="0"/>
              </a:spcBef>
              <a:spcAft>
                <a:spcPts val="0"/>
              </a:spcAft>
              <a:buFont typeface="Wingdings" panose="05000000000000000000" pitchFamily="2" charset="2"/>
              <a:buChar char="§"/>
            </a:pPr>
            <a:r>
              <a:rPr lang="en-US" sz="1400" dirty="0"/>
              <a:t>GTO, being the orbit type with the most sample (27), has the success rate of 50%</a:t>
            </a:r>
          </a:p>
          <a:p>
            <a:pPr marL="285750" indent="-285750">
              <a:lnSpc>
                <a:spcPct val="150000"/>
              </a:lnSpc>
              <a:spcBef>
                <a:spcPts val="0"/>
              </a:spcBef>
              <a:spcAft>
                <a:spcPts val="0"/>
              </a:spcAft>
              <a:buFont typeface="Wingdings" panose="05000000000000000000" pitchFamily="2" charset="2"/>
              <a:buChar char="§"/>
            </a:pPr>
            <a:r>
              <a:rPr lang="en-US" sz="1400" dirty="0"/>
              <a:t>VLEO with 14 samples, second only to GTO being the most sample, have displayed a great success rate of more than 80% </a:t>
            </a:r>
          </a:p>
        </p:txBody>
      </p:sp>
    </p:spTree>
    <p:extLst>
      <p:ext uri="{BB962C8B-B14F-4D97-AF65-F5344CB8AC3E}">
        <p14:creationId xmlns:p14="http://schemas.microsoft.com/office/powerpoint/2010/main" val="3794800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8AA19-0439-D409-F379-34EED8DC1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8BC72-04F2-0264-B23B-542F6D533A76}"/>
              </a:ext>
            </a:extLst>
          </p:cNvPr>
          <p:cNvSpPr>
            <a:spLocks noGrp="1"/>
          </p:cNvSpPr>
          <p:nvPr>
            <p:ph type="title"/>
          </p:nvPr>
        </p:nvSpPr>
        <p:spPr>
          <a:xfrm>
            <a:off x="893064" y="72518"/>
            <a:ext cx="10405174" cy="1326514"/>
          </a:xfrm>
        </p:spPr>
        <p:txBody>
          <a:bodyPr anchor="b">
            <a:normAutofit/>
          </a:bodyPr>
          <a:lstStyle/>
          <a:p>
            <a:r>
              <a:rPr lang="en-US" dirty="0"/>
              <a:t>Flight number vs. orbit type</a:t>
            </a:r>
            <a:endParaRPr lang="en-ZA" dirty="0"/>
          </a:p>
        </p:txBody>
      </p:sp>
      <p:sp>
        <p:nvSpPr>
          <p:cNvPr id="3" name="Text Placeholder 2">
            <a:extLst>
              <a:ext uri="{FF2B5EF4-FFF2-40B4-BE49-F238E27FC236}">
                <a16:creationId xmlns:a16="http://schemas.microsoft.com/office/drawing/2014/main" id="{4022B262-89BE-A703-9226-86CD7E6EA2EE}"/>
              </a:ext>
            </a:extLst>
          </p:cNvPr>
          <p:cNvSpPr>
            <a:spLocks noGrp="1"/>
          </p:cNvSpPr>
          <p:nvPr>
            <p:ph sz="quarter" idx="14"/>
          </p:nvPr>
        </p:nvSpPr>
        <p:spPr>
          <a:xfrm>
            <a:off x="911352" y="1813686"/>
            <a:ext cx="4241673" cy="4018281"/>
          </a:xfrm>
        </p:spPr>
        <p:txBody>
          <a:bodyPr>
            <a:normAutofit/>
          </a:bodyPr>
          <a:lstStyle/>
          <a:p>
            <a:pPr marL="0" indent="0">
              <a:lnSpc>
                <a:spcPct val="150000"/>
              </a:lnSpc>
              <a:spcBef>
                <a:spcPts val="0"/>
              </a:spcBef>
              <a:spcAft>
                <a:spcPts val="0"/>
              </a:spcAft>
              <a:buNone/>
            </a:pPr>
            <a:r>
              <a:rPr lang="en-US" sz="1600" b="1" u="sng" dirty="0"/>
              <a:t>Explanation</a:t>
            </a:r>
          </a:p>
          <a:p>
            <a:pPr>
              <a:lnSpc>
                <a:spcPct val="150000"/>
              </a:lnSpc>
              <a:spcBef>
                <a:spcPts val="0"/>
              </a:spcBef>
              <a:spcAft>
                <a:spcPts val="0"/>
              </a:spcAft>
              <a:buFont typeface="Wingdings" panose="05000000000000000000" pitchFamily="2" charset="2"/>
              <a:buChar char="§"/>
            </a:pPr>
            <a:r>
              <a:rPr lang="en-US" sz="1400" dirty="0"/>
              <a:t>According to the scatter plot, it shows that when flight number increases, most successful landings appears to be within the VLEO orbit</a:t>
            </a:r>
          </a:p>
          <a:p>
            <a:pPr>
              <a:lnSpc>
                <a:spcPct val="150000"/>
              </a:lnSpc>
              <a:spcBef>
                <a:spcPts val="0"/>
              </a:spcBef>
              <a:spcAft>
                <a:spcPts val="0"/>
              </a:spcAft>
              <a:buFont typeface="Wingdings" panose="05000000000000000000" pitchFamily="2" charset="2"/>
              <a:buChar char="§"/>
            </a:pPr>
            <a:r>
              <a:rPr lang="en-US" sz="1400" dirty="0"/>
              <a:t>There is also a pattern of unsuccessful landings around the orbit type of LEO, ISS, PO, and GTO during the early stages of Falcon 9 Launches</a:t>
            </a:r>
          </a:p>
          <a:p>
            <a:pPr>
              <a:lnSpc>
                <a:spcPct val="150000"/>
              </a:lnSpc>
              <a:spcBef>
                <a:spcPts val="0"/>
              </a:spcBef>
              <a:spcAft>
                <a:spcPts val="0"/>
              </a:spcAft>
              <a:buFont typeface="Wingdings" panose="05000000000000000000" pitchFamily="2" charset="2"/>
              <a:buChar char="§"/>
            </a:pPr>
            <a:r>
              <a:rPr lang="en-US" sz="1400" dirty="0"/>
              <a:t>ES-L1, SSO, and HEO orbits have also showcased a 100% success ratio of landings despite having a relatively smaller sample size.</a:t>
            </a:r>
          </a:p>
          <a:p>
            <a:pPr>
              <a:lnSpc>
                <a:spcPct val="150000"/>
              </a:lnSpc>
              <a:spcBef>
                <a:spcPts val="0"/>
              </a:spcBef>
              <a:spcAft>
                <a:spcPts val="0"/>
              </a:spcAft>
              <a:buFont typeface="Wingdings" panose="05000000000000000000" pitchFamily="2" charset="2"/>
              <a:buChar char="§"/>
            </a:pPr>
            <a:r>
              <a:rPr lang="en-US" sz="1400" dirty="0"/>
              <a:t>GTO orbit was also shown to be the orbit type with the most unsuccessful landings (50%)</a:t>
            </a:r>
          </a:p>
        </p:txBody>
      </p:sp>
      <p:sp>
        <p:nvSpPr>
          <p:cNvPr id="4" name="Slide Number Placeholder 3">
            <a:extLst>
              <a:ext uri="{FF2B5EF4-FFF2-40B4-BE49-F238E27FC236}">
                <a16:creationId xmlns:a16="http://schemas.microsoft.com/office/drawing/2014/main" id="{C6F43FD2-466A-A401-1195-27E677BBF13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sp>
        <p:nvSpPr>
          <p:cNvPr id="8" name="TextBox 7">
            <a:extLst>
              <a:ext uri="{FF2B5EF4-FFF2-40B4-BE49-F238E27FC236}">
                <a16:creationId xmlns:a16="http://schemas.microsoft.com/office/drawing/2014/main" id="{01CD88AE-4380-1462-A89D-348761938199}"/>
              </a:ext>
            </a:extLst>
          </p:cNvPr>
          <p:cNvSpPr txBox="1"/>
          <p:nvPr/>
        </p:nvSpPr>
        <p:spPr>
          <a:xfrm>
            <a:off x="6686552" y="1420832"/>
            <a:ext cx="3095623" cy="571567"/>
          </a:xfrm>
          <a:prstGeom prst="rect">
            <a:avLst/>
          </a:prstGeom>
          <a:noFill/>
        </p:spPr>
        <p:txBody>
          <a:bodyPr wrap="square" rtlCol="0">
            <a:spAutoFit/>
          </a:bodyPr>
          <a:lstStyle/>
          <a:p>
            <a:pPr>
              <a:lnSpc>
                <a:spcPct val="150000"/>
              </a:lnSpc>
              <a:spcBef>
                <a:spcPts val="0"/>
              </a:spcBef>
              <a:spcAft>
                <a:spcPts val="0"/>
              </a:spcAft>
            </a:pPr>
            <a:r>
              <a:rPr lang="en-US" sz="1100" i="1" dirty="0">
                <a:solidFill>
                  <a:srgbClr val="1F77B4"/>
                </a:solidFill>
              </a:rPr>
              <a:t>Class 0 (blue) </a:t>
            </a:r>
            <a:r>
              <a:rPr lang="en-US" sz="1100" i="1" dirty="0"/>
              <a:t>suggests Unsuccessful landings</a:t>
            </a:r>
          </a:p>
          <a:p>
            <a:pPr>
              <a:lnSpc>
                <a:spcPct val="150000"/>
              </a:lnSpc>
              <a:spcBef>
                <a:spcPts val="0"/>
              </a:spcBef>
              <a:spcAft>
                <a:spcPts val="0"/>
              </a:spcAft>
            </a:pPr>
            <a:r>
              <a:rPr lang="en-US" sz="1100" i="1" dirty="0">
                <a:solidFill>
                  <a:srgbClr val="FF7C09"/>
                </a:solidFill>
              </a:rPr>
              <a:t>Class 1 (orange)</a:t>
            </a:r>
            <a:r>
              <a:rPr lang="en-US" sz="1100" i="1" dirty="0"/>
              <a:t> suggests Successful landings</a:t>
            </a:r>
          </a:p>
        </p:txBody>
      </p:sp>
      <p:pic>
        <p:nvPicPr>
          <p:cNvPr id="18" name="Picture 17" descr="A graph with blue and orange dots&#10;&#10;Description automatically generated">
            <a:extLst>
              <a:ext uri="{FF2B5EF4-FFF2-40B4-BE49-F238E27FC236}">
                <a16:creationId xmlns:a16="http://schemas.microsoft.com/office/drawing/2014/main" id="{F9AA7075-D35F-FFC9-3967-AA662915CBF5}"/>
              </a:ext>
            </a:extLst>
          </p:cNvPr>
          <p:cNvPicPr>
            <a:picLocks noChangeAspect="1"/>
          </p:cNvPicPr>
          <p:nvPr/>
        </p:nvPicPr>
        <p:blipFill>
          <a:blip r:embed="rId2"/>
          <a:stretch>
            <a:fillRect/>
          </a:stretch>
        </p:blipFill>
        <p:spPr>
          <a:xfrm>
            <a:off x="5705474" y="2014200"/>
            <a:ext cx="4684833" cy="4197880"/>
          </a:xfrm>
          <a:prstGeom prst="rect">
            <a:avLst/>
          </a:prstGeom>
        </p:spPr>
      </p:pic>
    </p:spTree>
    <p:extLst>
      <p:ext uri="{BB962C8B-B14F-4D97-AF65-F5344CB8AC3E}">
        <p14:creationId xmlns:p14="http://schemas.microsoft.com/office/powerpoint/2010/main" val="2429475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46DEB-ABE9-B235-684B-2EF36F33F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91E320-BA56-6E4F-B31B-B9181D15227C}"/>
              </a:ext>
            </a:extLst>
          </p:cNvPr>
          <p:cNvSpPr>
            <a:spLocks noGrp="1"/>
          </p:cNvSpPr>
          <p:nvPr>
            <p:ph type="title"/>
          </p:nvPr>
        </p:nvSpPr>
        <p:spPr>
          <a:xfrm>
            <a:off x="893064" y="72518"/>
            <a:ext cx="10405174" cy="1326514"/>
          </a:xfrm>
        </p:spPr>
        <p:txBody>
          <a:bodyPr anchor="b">
            <a:normAutofit/>
          </a:bodyPr>
          <a:lstStyle/>
          <a:p>
            <a:r>
              <a:rPr lang="en-US" dirty="0"/>
              <a:t>Payload vs. orbit type</a:t>
            </a:r>
            <a:endParaRPr lang="en-ZA" dirty="0"/>
          </a:p>
        </p:txBody>
      </p:sp>
      <p:sp>
        <p:nvSpPr>
          <p:cNvPr id="4" name="Slide Number Placeholder 3">
            <a:extLst>
              <a:ext uri="{FF2B5EF4-FFF2-40B4-BE49-F238E27FC236}">
                <a16:creationId xmlns:a16="http://schemas.microsoft.com/office/drawing/2014/main" id="{BA544653-A89D-04BE-EFA3-A4700F4844C3}"/>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sp>
        <p:nvSpPr>
          <p:cNvPr id="14" name="Text Placeholder 2">
            <a:extLst>
              <a:ext uri="{FF2B5EF4-FFF2-40B4-BE49-F238E27FC236}">
                <a16:creationId xmlns:a16="http://schemas.microsoft.com/office/drawing/2014/main" id="{14F74CB5-C0CD-E953-A395-A521134EB270}"/>
              </a:ext>
            </a:extLst>
          </p:cNvPr>
          <p:cNvSpPr txBox="1">
            <a:spLocks/>
          </p:cNvSpPr>
          <p:nvPr/>
        </p:nvSpPr>
        <p:spPr>
          <a:xfrm>
            <a:off x="6248400" y="1869865"/>
            <a:ext cx="5202238" cy="394863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2pPr>
            <a:lvl3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3pPr>
            <a:lvl4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4pPr>
            <a:lvl5pPr marL="0" indent="0" algn="l" defTabSz="914400" rtl="0" eaLnBrk="1" latinLnBrk="0" hangingPunct="1">
              <a:lnSpc>
                <a:spcPct val="100000"/>
              </a:lnSpc>
              <a:spcBef>
                <a:spcPts val="1000"/>
              </a:spcBef>
              <a:spcAft>
                <a:spcPts val="600"/>
              </a:spcAft>
              <a:buFont typeface="+mj-l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spcAft>
                <a:spcPts val="0"/>
              </a:spcAft>
            </a:pPr>
            <a:r>
              <a:rPr lang="en-US" sz="1600" b="1" u="sng" dirty="0"/>
              <a:t>Explanation</a:t>
            </a:r>
          </a:p>
          <a:p>
            <a:pPr marL="285750" indent="-285750">
              <a:lnSpc>
                <a:spcPct val="150000"/>
              </a:lnSpc>
              <a:spcBef>
                <a:spcPts val="0"/>
              </a:spcBef>
              <a:spcAft>
                <a:spcPts val="0"/>
              </a:spcAft>
              <a:buFont typeface="Wingdings" panose="05000000000000000000" pitchFamily="2" charset="2"/>
              <a:buChar char="§"/>
            </a:pPr>
            <a:r>
              <a:rPr lang="en-US" sz="1400" dirty="0"/>
              <a:t>The scatterplot has shown the VLEO orbit were often utilized for launches with larger payload mass</a:t>
            </a:r>
          </a:p>
          <a:p>
            <a:pPr marL="285750" indent="-285750">
              <a:lnSpc>
                <a:spcPct val="150000"/>
              </a:lnSpc>
              <a:spcBef>
                <a:spcPts val="0"/>
              </a:spcBef>
              <a:spcAft>
                <a:spcPts val="0"/>
              </a:spcAft>
              <a:buFont typeface="Wingdings" panose="05000000000000000000" pitchFamily="2" charset="2"/>
              <a:buChar char="§"/>
            </a:pPr>
            <a:r>
              <a:rPr lang="en-US" sz="1400" dirty="0"/>
              <a:t>ES-L1, SSO, and HEO orbits were shown to have more successful landings with payload mass of 0kg to 6000kg</a:t>
            </a:r>
          </a:p>
          <a:p>
            <a:pPr marL="285750" indent="-285750">
              <a:lnSpc>
                <a:spcPct val="150000"/>
              </a:lnSpc>
              <a:spcBef>
                <a:spcPts val="0"/>
              </a:spcBef>
              <a:spcAft>
                <a:spcPts val="0"/>
              </a:spcAft>
              <a:buFont typeface="Wingdings" panose="05000000000000000000" pitchFamily="2" charset="2"/>
              <a:buChar char="§"/>
            </a:pPr>
            <a:r>
              <a:rPr lang="en-US" sz="1400" dirty="0"/>
              <a:t>It is also shown that LEO, ISS, and PO orbit were able to land successfully when payload mass are between 5000kg to 10000kg</a:t>
            </a:r>
          </a:p>
          <a:p>
            <a:pPr marL="285750" indent="-285750">
              <a:lnSpc>
                <a:spcPct val="150000"/>
              </a:lnSpc>
              <a:spcBef>
                <a:spcPts val="0"/>
              </a:spcBef>
              <a:spcAft>
                <a:spcPts val="0"/>
              </a:spcAft>
              <a:buFont typeface="Wingdings" panose="05000000000000000000" pitchFamily="2" charset="2"/>
              <a:buChar char="§"/>
            </a:pPr>
            <a:r>
              <a:rPr lang="en-US" sz="1400" dirty="0"/>
              <a:t>The GTO orbit were generally utilized for payload mass of 2000 to 8000kg, with only a 50% rate of successful landing</a:t>
            </a:r>
          </a:p>
        </p:txBody>
      </p:sp>
      <p:pic>
        <p:nvPicPr>
          <p:cNvPr id="7" name="Content Placeholder 6" descr="A graph with numbers and symbols&#10;&#10;Description automatically generated with medium confidence">
            <a:extLst>
              <a:ext uri="{FF2B5EF4-FFF2-40B4-BE49-F238E27FC236}">
                <a16:creationId xmlns:a16="http://schemas.microsoft.com/office/drawing/2014/main" id="{D1EBC533-9BCF-5B02-6391-608F625A61E8}"/>
              </a:ext>
            </a:extLst>
          </p:cNvPr>
          <p:cNvPicPr>
            <a:picLocks noGrp="1" noChangeAspect="1"/>
          </p:cNvPicPr>
          <p:nvPr>
            <p:ph sz="quarter" idx="14"/>
          </p:nvPr>
        </p:nvPicPr>
        <p:blipFill>
          <a:blip r:embed="rId2"/>
          <a:stretch>
            <a:fillRect/>
          </a:stretch>
        </p:blipFill>
        <p:spPr>
          <a:xfrm>
            <a:off x="911352" y="2190749"/>
            <a:ext cx="4406678" cy="3948637"/>
          </a:xfrm>
        </p:spPr>
      </p:pic>
      <p:sp>
        <p:nvSpPr>
          <p:cNvPr id="8" name="TextBox 7">
            <a:extLst>
              <a:ext uri="{FF2B5EF4-FFF2-40B4-BE49-F238E27FC236}">
                <a16:creationId xmlns:a16="http://schemas.microsoft.com/office/drawing/2014/main" id="{B1514660-4A84-5B31-22ED-336C08CC4FA2}"/>
              </a:ext>
            </a:extLst>
          </p:cNvPr>
          <p:cNvSpPr txBox="1"/>
          <p:nvPr/>
        </p:nvSpPr>
        <p:spPr>
          <a:xfrm>
            <a:off x="1757379" y="1511946"/>
            <a:ext cx="3095623" cy="571567"/>
          </a:xfrm>
          <a:prstGeom prst="rect">
            <a:avLst/>
          </a:prstGeom>
          <a:noFill/>
        </p:spPr>
        <p:txBody>
          <a:bodyPr wrap="square" rtlCol="0">
            <a:spAutoFit/>
          </a:bodyPr>
          <a:lstStyle/>
          <a:p>
            <a:pPr>
              <a:lnSpc>
                <a:spcPct val="150000"/>
              </a:lnSpc>
              <a:spcBef>
                <a:spcPts val="0"/>
              </a:spcBef>
              <a:spcAft>
                <a:spcPts val="0"/>
              </a:spcAft>
            </a:pPr>
            <a:r>
              <a:rPr lang="en-US" sz="1100" i="1" dirty="0">
                <a:solidFill>
                  <a:srgbClr val="1F77B4"/>
                </a:solidFill>
              </a:rPr>
              <a:t>Class 0 (blue) </a:t>
            </a:r>
            <a:r>
              <a:rPr lang="en-US" sz="1100" i="1" dirty="0"/>
              <a:t>suggests Unsuccessful landings</a:t>
            </a:r>
          </a:p>
          <a:p>
            <a:pPr>
              <a:lnSpc>
                <a:spcPct val="150000"/>
              </a:lnSpc>
              <a:spcBef>
                <a:spcPts val="0"/>
              </a:spcBef>
              <a:spcAft>
                <a:spcPts val="0"/>
              </a:spcAft>
            </a:pPr>
            <a:r>
              <a:rPr lang="en-US" sz="1100" i="1" dirty="0">
                <a:solidFill>
                  <a:srgbClr val="FF7C09"/>
                </a:solidFill>
              </a:rPr>
              <a:t>Class 1 (orange)</a:t>
            </a:r>
            <a:r>
              <a:rPr lang="en-US" sz="1100" i="1" dirty="0"/>
              <a:t> suggests Successful landings</a:t>
            </a:r>
          </a:p>
        </p:txBody>
      </p:sp>
    </p:spTree>
    <p:extLst>
      <p:ext uri="{BB962C8B-B14F-4D97-AF65-F5344CB8AC3E}">
        <p14:creationId xmlns:p14="http://schemas.microsoft.com/office/powerpoint/2010/main" val="660500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AE5A9-7B35-E4A9-24A4-57E9F9567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4D54B-40E1-FE3C-2F20-D722BABD21F6}"/>
              </a:ext>
            </a:extLst>
          </p:cNvPr>
          <p:cNvSpPr>
            <a:spLocks noGrp="1"/>
          </p:cNvSpPr>
          <p:nvPr>
            <p:ph type="title"/>
          </p:nvPr>
        </p:nvSpPr>
        <p:spPr>
          <a:xfrm>
            <a:off x="911352" y="168150"/>
            <a:ext cx="7349490" cy="1249680"/>
          </a:xfrm>
        </p:spPr>
        <p:txBody>
          <a:bodyPr/>
          <a:lstStyle/>
          <a:p>
            <a:r>
              <a:rPr lang="en-US" dirty="0"/>
              <a:t>Launch success yearly trend</a:t>
            </a:r>
            <a:endParaRPr lang="en-ZA" dirty="0"/>
          </a:p>
        </p:txBody>
      </p:sp>
      <p:sp>
        <p:nvSpPr>
          <p:cNvPr id="4" name="Text Placeholder 3">
            <a:extLst>
              <a:ext uri="{FF2B5EF4-FFF2-40B4-BE49-F238E27FC236}">
                <a16:creationId xmlns:a16="http://schemas.microsoft.com/office/drawing/2014/main" id="{E98AE404-FA00-FC1D-6092-F74832B8E5F6}"/>
              </a:ext>
            </a:extLst>
          </p:cNvPr>
          <p:cNvSpPr>
            <a:spLocks noGrp="1"/>
          </p:cNvSpPr>
          <p:nvPr>
            <p:ph type="body" sz="quarter" idx="11"/>
          </p:nvPr>
        </p:nvSpPr>
        <p:spPr>
          <a:xfrm>
            <a:off x="911352" y="5241849"/>
            <a:ext cx="10210800" cy="1004773"/>
          </a:xfrm>
        </p:spPr>
        <p:txBody>
          <a:bodyPr>
            <a:normAutofit/>
          </a:bodyPr>
          <a:lstStyle/>
          <a:p>
            <a:r>
              <a:rPr lang="en-US" sz="1400" dirty="0"/>
              <a:t>Based on the line graph, the launch success ratio started to increase from the year 2013 onwards and has gradually improved until 2017, where the performance dropped slightly in 2018 before increasing in 2019 again.</a:t>
            </a:r>
          </a:p>
          <a:p>
            <a:r>
              <a:rPr lang="en-US" sz="1400" dirty="0"/>
              <a:t>The year 2019 can be seen as the year with the highest launch success ratio, with over 80% of launch success ratio.</a:t>
            </a:r>
          </a:p>
        </p:txBody>
      </p:sp>
      <p:sp>
        <p:nvSpPr>
          <p:cNvPr id="5" name="Slide Number Placeholder 4">
            <a:extLst>
              <a:ext uri="{FF2B5EF4-FFF2-40B4-BE49-F238E27FC236}">
                <a16:creationId xmlns:a16="http://schemas.microsoft.com/office/drawing/2014/main" id="{89FB08E1-5E95-E0B6-0C59-0B0852C15146}"/>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23</a:t>
            </a:fld>
            <a:endParaRPr lang="en-US" dirty="0"/>
          </a:p>
        </p:txBody>
      </p:sp>
      <p:pic>
        <p:nvPicPr>
          <p:cNvPr id="17" name="Picture 16" descr="A green line graph with numbers&#10;&#10;Description automatically generated">
            <a:extLst>
              <a:ext uri="{FF2B5EF4-FFF2-40B4-BE49-F238E27FC236}">
                <a16:creationId xmlns:a16="http://schemas.microsoft.com/office/drawing/2014/main" id="{51B4257B-62BB-9060-0A3F-CE8F0132E554}"/>
              </a:ext>
            </a:extLst>
          </p:cNvPr>
          <p:cNvPicPr>
            <a:picLocks noChangeAspect="1"/>
          </p:cNvPicPr>
          <p:nvPr/>
        </p:nvPicPr>
        <p:blipFill>
          <a:blip r:embed="rId2"/>
          <a:stretch>
            <a:fillRect/>
          </a:stretch>
        </p:blipFill>
        <p:spPr>
          <a:xfrm>
            <a:off x="1807083" y="1568706"/>
            <a:ext cx="8419338" cy="3608288"/>
          </a:xfrm>
          <a:prstGeom prst="rect">
            <a:avLst/>
          </a:prstGeom>
        </p:spPr>
      </p:pic>
    </p:spTree>
    <p:extLst>
      <p:ext uri="{BB962C8B-B14F-4D97-AF65-F5344CB8AC3E}">
        <p14:creationId xmlns:p14="http://schemas.microsoft.com/office/powerpoint/2010/main" val="1780881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538B5-14C2-7D61-C524-819E198A7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C13926-008F-40B2-9391-23281FE53CC2}"/>
              </a:ext>
            </a:extLst>
          </p:cNvPr>
          <p:cNvSpPr>
            <a:spLocks noGrp="1"/>
          </p:cNvSpPr>
          <p:nvPr>
            <p:ph type="title"/>
          </p:nvPr>
        </p:nvSpPr>
        <p:spPr>
          <a:xfrm>
            <a:off x="899160" y="137160"/>
            <a:ext cx="6172200" cy="1249680"/>
          </a:xfrm>
        </p:spPr>
        <p:txBody>
          <a:bodyPr/>
          <a:lstStyle/>
          <a:p>
            <a:r>
              <a:rPr lang="en-US" dirty="0"/>
              <a:t>All launch sites names</a:t>
            </a:r>
            <a:endParaRPr lang="en-ZA" dirty="0"/>
          </a:p>
        </p:txBody>
      </p:sp>
      <p:sp>
        <p:nvSpPr>
          <p:cNvPr id="4" name="Text Placeholder 3">
            <a:extLst>
              <a:ext uri="{FF2B5EF4-FFF2-40B4-BE49-F238E27FC236}">
                <a16:creationId xmlns:a16="http://schemas.microsoft.com/office/drawing/2014/main" id="{3AC4FAFF-CEC8-5AE5-5408-52D68DB1CF7F}"/>
              </a:ext>
            </a:extLst>
          </p:cNvPr>
          <p:cNvSpPr>
            <a:spLocks noGrp="1"/>
          </p:cNvSpPr>
          <p:nvPr>
            <p:ph type="body" sz="quarter" idx="11"/>
          </p:nvPr>
        </p:nvSpPr>
        <p:spPr>
          <a:xfrm>
            <a:off x="911352" y="1665605"/>
            <a:ext cx="10210800" cy="1449070"/>
          </a:xfrm>
        </p:spPr>
        <p:txBody>
          <a:bodyPr>
            <a:normAutofit/>
          </a:bodyPr>
          <a:lstStyle/>
          <a:p>
            <a:pPr marL="342900" indent="-342900">
              <a:buFont typeface="Wingdings" panose="05000000000000000000" pitchFamily="2" charset="2"/>
              <a:buChar char="v"/>
            </a:pPr>
            <a:r>
              <a:rPr lang="en-US" sz="1800" dirty="0"/>
              <a:t>The query below displayed all the unique values within the “</a:t>
            </a:r>
            <a:r>
              <a:rPr lang="en-US" sz="1800" dirty="0" err="1"/>
              <a:t>Launch_site</a:t>
            </a:r>
            <a:r>
              <a:rPr lang="en-US" sz="1800" dirty="0"/>
              <a:t>” column</a:t>
            </a:r>
          </a:p>
          <a:p>
            <a:pPr marL="342900" indent="-342900">
              <a:buFont typeface="Wingdings" panose="05000000000000000000" pitchFamily="2" charset="2"/>
              <a:buChar char="v"/>
            </a:pPr>
            <a:r>
              <a:rPr lang="en-US" sz="1800" dirty="0"/>
              <a:t>4 names of launch sites can be identified from the column, being:</a:t>
            </a:r>
          </a:p>
          <a:p>
            <a:pPr marL="800100" lvl="1" indent="-342900">
              <a:buFont typeface="Wingdings" panose="05000000000000000000" pitchFamily="2" charset="2"/>
              <a:buChar char="v"/>
            </a:pPr>
            <a:r>
              <a:rPr lang="en-US" dirty="0"/>
              <a:t>CCAFS LC-40, VAFB SLC-4E, KSC LC-39A, and CCAFS SLC-40</a:t>
            </a:r>
          </a:p>
        </p:txBody>
      </p:sp>
      <p:sp>
        <p:nvSpPr>
          <p:cNvPr id="5" name="Slide Number Placeholder 4">
            <a:extLst>
              <a:ext uri="{FF2B5EF4-FFF2-40B4-BE49-F238E27FC236}">
                <a16:creationId xmlns:a16="http://schemas.microsoft.com/office/drawing/2014/main" id="{9DF3B8E7-0D40-AFBD-8D95-372B96233FB0}"/>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24</a:t>
            </a:fld>
            <a:endParaRPr lang="en-US" dirty="0"/>
          </a:p>
        </p:txBody>
      </p:sp>
      <p:pic>
        <p:nvPicPr>
          <p:cNvPr id="11" name="Picture 10" descr="A screenshot of a computer&#10;&#10;Description automatically generated">
            <a:extLst>
              <a:ext uri="{FF2B5EF4-FFF2-40B4-BE49-F238E27FC236}">
                <a16:creationId xmlns:a16="http://schemas.microsoft.com/office/drawing/2014/main" id="{A25A9BF6-B169-36BB-DEC4-34D81ED3CCC2}"/>
              </a:ext>
            </a:extLst>
          </p:cNvPr>
          <p:cNvPicPr>
            <a:picLocks noChangeAspect="1"/>
          </p:cNvPicPr>
          <p:nvPr/>
        </p:nvPicPr>
        <p:blipFill>
          <a:blip r:embed="rId2"/>
          <a:stretch>
            <a:fillRect/>
          </a:stretch>
        </p:blipFill>
        <p:spPr>
          <a:xfrm>
            <a:off x="3209925" y="3319618"/>
            <a:ext cx="5772149" cy="2757332"/>
          </a:xfrm>
          <a:prstGeom prst="rect">
            <a:avLst/>
          </a:prstGeom>
        </p:spPr>
      </p:pic>
    </p:spTree>
    <p:extLst>
      <p:ext uri="{BB962C8B-B14F-4D97-AF65-F5344CB8AC3E}">
        <p14:creationId xmlns:p14="http://schemas.microsoft.com/office/powerpoint/2010/main" val="536017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9E5B9-9A8A-2D4F-6C2E-ABA8D2FD7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C8A10-1B18-DBEC-D7F4-A2CEC3F35D61}"/>
              </a:ext>
            </a:extLst>
          </p:cNvPr>
          <p:cNvSpPr>
            <a:spLocks noGrp="1"/>
          </p:cNvSpPr>
          <p:nvPr>
            <p:ph type="title"/>
          </p:nvPr>
        </p:nvSpPr>
        <p:spPr>
          <a:xfrm>
            <a:off x="899159" y="137160"/>
            <a:ext cx="7625715" cy="1249680"/>
          </a:xfrm>
        </p:spPr>
        <p:txBody>
          <a:bodyPr/>
          <a:lstStyle/>
          <a:p>
            <a:r>
              <a:rPr lang="en-US" dirty="0"/>
              <a:t>Launch site names begin with ‘</a:t>
            </a:r>
            <a:r>
              <a:rPr lang="en-US" dirty="0" err="1"/>
              <a:t>cca</a:t>
            </a:r>
            <a:r>
              <a:rPr lang="en-US" dirty="0"/>
              <a:t>’</a:t>
            </a:r>
            <a:endParaRPr lang="en-ZA" dirty="0"/>
          </a:p>
        </p:txBody>
      </p:sp>
      <p:sp>
        <p:nvSpPr>
          <p:cNvPr id="5" name="Slide Number Placeholder 4">
            <a:extLst>
              <a:ext uri="{FF2B5EF4-FFF2-40B4-BE49-F238E27FC236}">
                <a16:creationId xmlns:a16="http://schemas.microsoft.com/office/drawing/2014/main" id="{9802779E-C919-66BA-AC00-84F7658960F8}"/>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25</a:t>
            </a:fld>
            <a:endParaRPr lang="en-US" dirty="0"/>
          </a:p>
        </p:txBody>
      </p:sp>
      <p:pic>
        <p:nvPicPr>
          <p:cNvPr id="7" name="Picture 6" descr="A screenshot of a computer&#10;&#10;Description automatically generated">
            <a:extLst>
              <a:ext uri="{FF2B5EF4-FFF2-40B4-BE49-F238E27FC236}">
                <a16:creationId xmlns:a16="http://schemas.microsoft.com/office/drawing/2014/main" id="{0E93B42E-7FB0-27A7-B222-7A9A944D12AF}"/>
              </a:ext>
            </a:extLst>
          </p:cNvPr>
          <p:cNvPicPr>
            <a:picLocks noChangeAspect="1"/>
          </p:cNvPicPr>
          <p:nvPr/>
        </p:nvPicPr>
        <p:blipFill>
          <a:blip r:embed="rId2"/>
          <a:srcRect r="4472"/>
          <a:stretch/>
        </p:blipFill>
        <p:spPr>
          <a:xfrm>
            <a:off x="317040" y="2936650"/>
            <a:ext cx="11557919" cy="2457600"/>
          </a:xfrm>
          <a:prstGeom prst="rect">
            <a:avLst/>
          </a:prstGeom>
        </p:spPr>
      </p:pic>
      <p:sp>
        <p:nvSpPr>
          <p:cNvPr id="10" name="Text Placeholder 3">
            <a:extLst>
              <a:ext uri="{FF2B5EF4-FFF2-40B4-BE49-F238E27FC236}">
                <a16:creationId xmlns:a16="http://schemas.microsoft.com/office/drawing/2014/main" id="{46AC13D8-43F9-6CAF-955C-FE500A7798B8}"/>
              </a:ext>
            </a:extLst>
          </p:cNvPr>
          <p:cNvSpPr txBox="1">
            <a:spLocks/>
          </p:cNvSpPr>
          <p:nvPr/>
        </p:nvSpPr>
        <p:spPr>
          <a:xfrm>
            <a:off x="911352" y="1837260"/>
            <a:ext cx="9870948" cy="70612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1800" dirty="0"/>
              <a:t>The query below displayed the top 5 records of launch sites name beginning with “CCA”</a:t>
            </a:r>
          </a:p>
        </p:txBody>
      </p:sp>
    </p:spTree>
    <p:extLst>
      <p:ext uri="{BB962C8B-B14F-4D97-AF65-F5344CB8AC3E}">
        <p14:creationId xmlns:p14="http://schemas.microsoft.com/office/powerpoint/2010/main" val="2432662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8A265-3E2B-4986-C97A-985CB7E8F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1ABAE9-5855-1BE8-E9A5-509877ED8053}"/>
              </a:ext>
            </a:extLst>
          </p:cNvPr>
          <p:cNvSpPr>
            <a:spLocks noGrp="1"/>
          </p:cNvSpPr>
          <p:nvPr>
            <p:ph type="title"/>
          </p:nvPr>
        </p:nvSpPr>
        <p:spPr>
          <a:xfrm>
            <a:off x="899159" y="137160"/>
            <a:ext cx="7625715" cy="1249680"/>
          </a:xfrm>
        </p:spPr>
        <p:txBody>
          <a:bodyPr/>
          <a:lstStyle/>
          <a:p>
            <a:r>
              <a:rPr lang="en-US" dirty="0"/>
              <a:t>Total payload mass</a:t>
            </a:r>
            <a:endParaRPr lang="en-ZA" dirty="0"/>
          </a:p>
        </p:txBody>
      </p:sp>
      <p:sp>
        <p:nvSpPr>
          <p:cNvPr id="5" name="Slide Number Placeholder 4">
            <a:extLst>
              <a:ext uri="{FF2B5EF4-FFF2-40B4-BE49-F238E27FC236}">
                <a16:creationId xmlns:a16="http://schemas.microsoft.com/office/drawing/2014/main" id="{6E11BE4C-0928-1DE8-0113-E5513682F8F2}"/>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26</a:t>
            </a:fld>
            <a:endParaRPr lang="en-US" dirty="0"/>
          </a:p>
        </p:txBody>
      </p:sp>
      <p:pic>
        <p:nvPicPr>
          <p:cNvPr id="7" name="Picture 6" descr="A black screen with white text&#10;&#10;Description automatically generated">
            <a:extLst>
              <a:ext uri="{FF2B5EF4-FFF2-40B4-BE49-F238E27FC236}">
                <a16:creationId xmlns:a16="http://schemas.microsoft.com/office/drawing/2014/main" id="{47044F87-2FFF-FAAD-15C2-7D6DCC388724}"/>
              </a:ext>
            </a:extLst>
          </p:cNvPr>
          <p:cNvPicPr>
            <a:picLocks noChangeAspect="1"/>
          </p:cNvPicPr>
          <p:nvPr/>
        </p:nvPicPr>
        <p:blipFill>
          <a:blip r:embed="rId2"/>
          <a:stretch>
            <a:fillRect/>
          </a:stretch>
        </p:blipFill>
        <p:spPr>
          <a:xfrm>
            <a:off x="1375976" y="3743326"/>
            <a:ext cx="9440048" cy="1867006"/>
          </a:xfrm>
          <a:prstGeom prst="rect">
            <a:avLst/>
          </a:prstGeom>
        </p:spPr>
      </p:pic>
      <p:sp>
        <p:nvSpPr>
          <p:cNvPr id="10" name="Text Placeholder 3">
            <a:extLst>
              <a:ext uri="{FF2B5EF4-FFF2-40B4-BE49-F238E27FC236}">
                <a16:creationId xmlns:a16="http://schemas.microsoft.com/office/drawing/2014/main" id="{5BC3A0EC-0137-5D51-1ECD-1193776F56C7}"/>
              </a:ext>
            </a:extLst>
          </p:cNvPr>
          <p:cNvSpPr txBox="1">
            <a:spLocks/>
          </p:cNvSpPr>
          <p:nvPr/>
        </p:nvSpPr>
        <p:spPr>
          <a:xfrm>
            <a:off x="911352" y="1840548"/>
            <a:ext cx="10210800" cy="144907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1800" dirty="0"/>
              <a:t>The query below has displayed the sum for total payload mass that was carried by boosters launched by NASA (CRS)</a:t>
            </a:r>
          </a:p>
          <a:p>
            <a:pPr marL="342900" indent="-342900">
              <a:buFont typeface="Wingdings" panose="05000000000000000000" pitchFamily="2" charset="2"/>
              <a:buChar char="v"/>
            </a:pPr>
            <a:r>
              <a:rPr lang="en-US" sz="1800" dirty="0"/>
              <a:t>The total amount of Payload Mass that is carried by NASA (CRS)’s Boosters towards the International Space Station (ISS) was shown to be 45596kg </a:t>
            </a:r>
          </a:p>
        </p:txBody>
      </p:sp>
    </p:spTree>
    <p:extLst>
      <p:ext uri="{BB962C8B-B14F-4D97-AF65-F5344CB8AC3E}">
        <p14:creationId xmlns:p14="http://schemas.microsoft.com/office/powerpoint/2010/main" val="727787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407A3-DB17-BFDC-00FF-1F0DD5404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3BF1B-D571-7B41-66D2-7A3B7C4D4450}"/>
              </a:ext>
            </a:extLst>
          </p:cNvPr>
          <p:cNvSpPr>
            <a:spLocks noGrp="1"/>
          </p:cNvSpPr>
          <p:nvPr>
            <p:ph type="title"/>
          </p:nvPr>
        </p:nvSpPr>
        <p:spPr>
          <a:xfrm>
            <a:off x="899159" y="137160"/>
            <a:ext cx="7625715" cy="1249680"/>
          </a:xfrm>
        </p:spPr>
        <p:txBody>
          <a:bodyPr/>
          <a:lstStyle/>
          <a:p>
            <a:r>
              <a:rPr lang="en-US" dirty="0"/>
              <a:t>Average payload mass by f9 v1.1</a:t>
            </a:r>
            <a:endParaRPr lang="en-ZA" dirty="0"/>
          </a:p>
        </p:txBody>
      </p:sp>
      <p:sp>
        <p:nvSpPr>
          <p:cNvPr id="5" name="Slide Number Placeholder 4">
            <a:extLst>
              <a:ext uri="{FF2B5EF4-FFF2-40B4-BE49-F238E27FC236}">
                <a16:creationId xmlns:a16="http://schemas.microsoft.com/office/drawing/2014/main" id="{2F60ADC9-81F1-7840-742D-384631A424B6}"/>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27</a:t>
            </a:fld>
            <a:endParaRPr lang="en-US" dirty="0"/>
          </a:p>
        </p:txBody>
      </p:sp>
      <p:pic>
        <p:nvPicPr>
          <p:cNvPr id="9" name="Picture 8" descr="A screen shot of a computer&#10;&#10;Description automatically generated">
            <a:extLst>
              <a:ext uri="{FF2B5EF4-FFF2-40B4-BE49-F238E27FC236}">
                <a16:creationId xmlns:a16="http://schemas.microsoft.com/office/drawing/2014/main" id="{3C567733-CB1A-72DA-059B-12A740AB09E2}"/>
              </a:ext>
            </a:extLst>
          </p:cNvPr>
          <p:cNvPicPr>
            <a:picLocks noChangeAspect="1"/>
          </p:cNvPicPr>
          <p:nvPr/>
        </p:nvPicPr>
        <p:blipFill>
          <a:blip r:embed="rId2"/>
          <a:stretch>
            <a:fillRect/>
          </a:stretch>
        </p:blipFill>
        <p:spPr>
          <a:xfrm>
            <a:off x="1407847" y="3743326"/>
            <a:ext cx="9376306" cy="1724133"/>
          </a:xfrm>
          <a:prstGeom prst="rect">
            <a:avLst/>
          </a:prstGeom>
        </p:spPr>
      </p:pic>
      <p:sp>
        <p:nvSpPr>
          <p:cNvPr id="12" name="Text Placeholder 3">
            <a:extLst>
              <a:ext uri="{FF2B5EF4-FFF2-40B4-BE49-F238E27FC236}">
                <a16:creationId xmlns:a16="http://schemas.microsoft.com/office/drawing/2014/main" id="{D7B83AB3-98AA-7B3E-37AF-5E384A0AD351}"/>
              </a:ext>
            </a:extLst>
          </p:cNvPr>
          <p:cNvSpPr txBox="1">
            <a:spLocks/>
          </p:cNvSpPr>
          <p:nvPr/>
        </p:nvSpPr>
        <p:spPr>
          <a:xfrm>
            <a:off x="911352" y="1840547"/>
            <a:ext cx="10210800" cy="172413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1800" dirty="0"/>
              <a:t>The query below has displayed the average payload mass that was carried by booster version F9 v1.1 with the usage of average function.</a:t>
            </a:r>
          </a:p>
          <a:p>
            <a:pPr marL="342900" indent="-342900">
              <a:buFont typeface="Wingdings" panose="05000000000000000000" pitchFamily="2" charset="2"/>
              <a:buChar char="v"/>
            </a:pPr>
            <a:r>
              <a:rPr lang="en-US" sz="1800" dirty="0"/>
              <a:t>The average amount of Payload Mass that is carried by Booster version F9 v1.1 were shown to be 2928.4kg, which was relatively low based on the average value of payload mass from the entire dataset (6138.29kg)</a:t>
            </a:r>
          </a:p>
        </p:txBody>
      </p:sp>
    </p:spTree>
    <p:extLst>
      <p:ext uri="{BB962C8B-B14F-4D97-AF65-F5344CB8AC3E}">
        <p14:creationId xmlns:p14="http://schemas.microsoft.com/office/powerpoint/2010/main" val="1306758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EDB68-F88E-DAB1-95AB-3A078413E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1B93D-7EA8-4399-527E-D4B4FB75544C}"/>
              </a:ext>
            </a:extLst>
          </p:cNvPr>
          <p:cNvSpPr>
            <a:spLocks noGrp="1"/>
          </p:cNvSpPr>
          <p:nvPr>
            <p:ph type="title"/>
          </p:nvPr>
        </p:nvSpPr>
        <p:spPr>
          <a:xfrm>
            <a:off x="899159" y="137160"/>
            <a:ext cx="8406766" cy="1249680"/>
          </a:xfrm>
        </p:spPr>
        <p:txBody>
          <a:bodyPr/>
          <a:lstStyle/>
          <a:p>
            <a:r>
              <a:rPr lang="en-US" dirty="0"/>
              <a:t>First successful ground landing date</a:t>
            </a:r>
            <a:endParaRPr lang="en-ZA" dirty="0"/>
          </a:p>
        </p:txBody>
      </p:sp>
      <p:sp>
        <p:nvSpPr>
          <p:cNvPr id="5" name="Slide Number Placeholder 4">
            <a:extLst>
              <a:ext uri="{FF2B5EF4-FFF2-40B4-BE49-F238E27FC236}">
                <a16:creationId xmlns:a16="http://schemas.microsoft.com/office/drawing/2014/main" id="{CDF4B4A2-C6E4-19EB-12FB-133E0FF705A7}"/>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28</a:t>
            </a:fld>
            <a:endParaRPr lang="en-US" dirty="0"/>
          </a:p>
        </p:txBody>
      </p:sp>
      <p:sp>
        <p:nvSpPr>
          <p:cNvPr id="8" name="Text Placeholder 3">
            <a:extLst>
              <a:ext uri="{FF2B5EF4-FFF2-40B4-BE49-F238E27FC236}">
                <a16:creationId xmlns:a16="http://schemas.microsoft.com/office/drawing/2014/main" id="{EC06BED6-1C51-5048-9DAA-4FB0D2A38591}"/>
              </a:ext>
            </a:extLst>
          </p:cNvPr>
          <p:cNvSpPr txBox="1">
            <a:spLocks/>
          </p:cNvSpPr>
          <p:nvPr/>
        </p:nvSpPr>
        <p:spPr>
          <a:xfrm>
            <a:off x="911352" y="1885596"/>
            <a:ext cx="9775698" cy="150015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1800" dirty="0"/>
              <a:t>The query below has displayed the date of the first successful landing outcome on a ground pad with the utilization of the “min” function</a:t>
            </a:r>
          </a:p>
          <a:p>
            <a:pPr marL="342900" indent="-342900">
              <a:buFont typeface="Wingdings" panose="05000000000000000000" pitchFamily="2" charset="2"/>
              <a:buChar char="v"/>
            </a:pPr>
            <a:r>
              <a:rPr lang="en-US" sz="1800" dirty="0"/>
              <a:t>The first successful ground pad landing date were shown to be on 22</a:t>
            </a:r>
            <a:r>
              <a:rPr lang="en-US" sz="1800" baseline="30000" dirty="0"/>
              <a:t>nd</a:t>
            </a:r>
            <a:r>
              <a:rPr lang="en-US" sz="1800" dirty="0"/>
              <a:t> of December in the year 2015.</a:t>
            </a:r>
          </a:p>
        </p:txBody>
      </p:sp>
      <p:pic>
        <p:nvPicPr>
          <p:cNvPr id="10" name="Picture 9" descr="A screenshot of a computer&#10;&#10;Description automatically generated">
            <a:extLst>
              <a:ext uri="{FF2B5EF4-FFF2-40B4-BE49-F238E27FC236}">
                <a16:creationId xmlns:a16="http://schemas.microsoft.com/office/drawing/2014/main" id="{F4D8C299-0A15-68B9-8A80-2A837D502EE8}"/>
              </a:ext>
            </a:extLst>
          </p:cNvPr>
          <p:cNvPicPr>
            <a:picLocks noChangeAspect="1"/>
          </p:cNvPicPr>
          <p:nvPr/>
        </p:nvPicPr>
        <p:blipFill>
          <a:blip r:embed="rId2"/>
          <a:stretch>
            <a:fillRect/>
          </a:stretch>
        </p:blipFill>
        <p:spPr>
          <a:xfrm>
            <a:off x="1329444" y="3746799"/>
            <a:ext cx="9533112" cy="2138771"/>
          </a:xfrm>
          <a:prstGeom prst="rect">
            <a:avLst/>
          </a:prstGeom>
        </p:spPr>
      </p:pic>
    </p:spTree>
    <p:extLst>
      <p:ext uri="{BB962C8B-B14F-4D97-AF65-F5344CB8AC3E}">
        <p14:creationId xmlns:p14="http://schemas.microsoft.com/office/powerpoint/2010/main" val="13509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7A021-4C83-BF66-4DF4-CFE7A2617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6483C-EAB6-095D-1C8F-3AE4D047B44A}"/>
              </a:ext>
            </a:extLst>
          </p:cNvPr>
          <p:cNvSpPr>
            <a:spLocks noGrp="1"/>
          </p:cNvSpPr>
          <p:nvPr>
            <p:ph type="title"/>
          </p:nvPr>
        </p:nvSpPr>
        <p:spPr>
          <a:xfrm>
            <a:off x="911352" y="638174"/>
            <a:ext cx="8349616" cy="886841"/>
          </a:xfrm>
        </p:spPr>
        <p:txBody>
          <a:bodyPr>
            <a:normAutofit/>
          </a:bodyPr>
          <a:lstStyle/>
          <a:p>
            <a:r>
              <a:rPr lang="en-US" sz="2400" dirty="0"/>
              <a:t>Booster Versions of Successful Drone Ship Landing with Payload between 4000 and 6000</a:t>
            </a:r>
          </a:p>
        </p:txBody>
      </p:sp>
      <p:sp>
        <p:nvSpPr>
          <p:cNvPr id="5" name="Slide Number Placeholder 4">
            <a:extLst>
              <a:ext uri="{FF2B5EF4-FFF2-40B4-BE49-F238E27FC236}">
                <a16:creationId xmlns:a16="http://schemas.microsoft.com/office/drawing/2014/main" id="{D150C0AA-0220-9FA2-8725-8055C3D3F802}"/>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29</a:t>
            </a:fld>
            <a:endParaRPr lang="en-US" dirty="0"/>
          </a:p>
        </p:txBody>
      </p:sp>
      <p:pic>
        <p:nvPicPr>
          <p:cNvPr id="7" name="Picture 6" descr="A black screen with text on it&#10;&#10;Description automatically generated">
            <a:extLst>
              <a:ext uri="{FF2B5EF4-FFF2-40B4-BE49-F238E27FC236}">
                <a16:creationId xmlns:a16="http://schemas.microsoft.com/office/drawing/2014/main" id="{9210CE48-83FB-8110-EB30-CAC4ED6B1F0D}"/>
              </a:ext>
            </a:extLst>
          </p:cNvPr>
          <p:cNvPicPr>
            <a:picLocks noChangeAspect="1"/>
          </p:cNvPicPr>
          <p:nvPr/>
        </p:nvPicPr>
        <p:blipFill>
          <a:blip r:embed="rId2"/>
          <a:stretch>
            <a:fillRect/>
          </a:stretch>
        </p:blipFill>
        <p:spPr>
          <a:xfrm>
            <a:off x="1078326" y="3789581"/>
            <a:ext cx="10035348" cy="2194958"/>
          </a:xfrm>
          <a:prstGeom prst="rect">
            <a:avLst/>
          </a:prstGeom>
        </p:spPr>
      </p:pic>
      <p:sp>
        <p:nvSpPr>
          <p:cNvPr id="10" name="Text Placeholder 3">
            <a:extLst>
              <a:ext uri="{FF2B5EF4-FFF2-40B4-BE49-F238E27FC236}">
                <a16:creationId xmlns:a16="http://schemas.microsoft.com/office/drawing/2014/main" id="{B3B188DB-146B-C685-A5CA-4159F52DA12B}"/>
              </a:ext>
            </a:extLst>
          </p:cNvPr>
          <p:cNvSpPr txBox="1">
            <a:spLocks/>
          </p:cNvSpPr>
          <p:nvPr/>
        </p:nvSpPr>
        <p:spPr>
          <a:xfrm>
            <a:off x="911352" y="1837971"/>
            <a:ext cx="9775698" cy="163865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1800" dirty="0"/>
              <a:t>The query below has displayed the list of successful drone ship landing booster versions with the payload mass of between 4000kg to 6000kg</a:t>
            </a:r>
          </a:p>
          <a:p>
            <a:pPr marL="342900" indent="-342900">
              <a:buFont typeface="Wingdings" panose="05000000000000000000" pitchFamily="2" charset="2"/>
              <a:buChar char="v"/>
            </a:pPr>
            <a:r>
              <a:rPr lang="en-US" sz="1800" dirty="0"/>
              <a:t>It is shown that the booster versions of successful drone ship landing were F9 FT B1022, B1026, B1021.2, and B1031.2, all of which have carried payload that weighted between 4000kg and 6000kg</a:t>
            </a:r>
          </a:p>
        </p:txBody>
      </p:sp>
    </p:spTree>
    <p:extLst>
      <p:ext uri="{BB962C8B-B14F-4D97-AF65-F5344CB8AC3E}">
        <p14:creationId xmlns:p14="http://schemas.microsoft.com/office/powerpoint/2010/main" val="438809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75088-3741-F99B-8B4E-AFFB0D284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D588F-8AF4-8BB4-884C-60C21E11A565}"/>
              </a:ext>
            </a:extLst>
          </p:cNvPr>
          <p:cNvSpPr>
            <a:spLocks noGrp="1"/>
          </p:cNvSpPr>
          <p:nvPr>
            <p:ph type="title"/>
          </p:nvPr>
        </p:nvSpPr>
        <p:spPr>
          <a:xfrm>
            <a:off x="893064" y="72518"/>
            <a:ext cx="8297380" cy="1326514"/>
          </a:xfrm>
        </p:spPr>
        <p:txBody>
          <a:bodyPr/>
          <a:lstStyle/>
          <a:p>
            <a:r>
              <a:rPr lang="en-US" dirty="0"/>
              <a:t>Executive Summary</a:t>
            </a:r>
            <a:endParaRPr lang="en-ZA" dirty="0"/>
          </a:p>
        </p:txBody>
      </p:sp>
      <p:sp>
        <p:nvSpPr>
          <p:cNvPr id="4" name="Text Placeholder 3">
            <a:extLst>
              <a:ext uri="{FF2B5EF4-FFF2-40B4-BE49-F238E27FC236}">
                <a16:creationId xmlns:a16="http://schemas.microsoft.com/office/drawing/2014/main" id="{BF410323-81E2-C9C7-DFA0-E6BF26C34EDF}"/>
              </a:ext>
            </a:extLst>
          </p:cNvPr>
          <p:cNvSpPr>
            <a:spLocks noGrp="1"/>
          </p:cNvSpPr>
          <p:nvPr>
            <p:ph type="body" sz="quarter" idx="13"/>
          </p:nvPr>
        </p:nvSpPr>
        <p:spPr>
          <a:xfrm>
            <a:off x="865631" y="1590675"/>
            <a:ext cx="8324089" cy="4514850"/>
          </a:xfrm>
        </p:spPr>
        <p:txBody>
          <a:bodyPr>
            <a:normAutofit fontScale="92500"/>
          </a:bodyPr>
          <a:lstStyle/>
          <a:p>
            <a:r>
              <a:rPr lang="en-US" sz="1800" dirty="0"/>
              <a:t>The current project has utilized the public SpaceX API and web-scraping from the SpaceX Wikipedia for data collection. The column ‘class’ was created to indicate the general outcome of landing. The data were explored with visualizations from python libraries, SQL queries, Folium maps and a Plotly Dash Dashboard. Machine Learning were then performed on the data with </a:t>
            </a:r>
            <a:r>
              <a:rPr lang="en-US" sz="1800" dirty="0" err="1"/>
              <a:t>GridSearchCV</a:t>
            </a:r>
            <a:r>
              <a:rPr lang="en-US" sz="1800" dirty="0"/>
              <a:t> for the best parameters, standardizing data, and measured accuracies of each models for the best model. The accuracies of models were then visualized </a:t>
            </a:r>
          </a:p>
          <a:p>
            <a:r>
              <a:rPr lang="en-US" sz="1800" dirty="0"/>
              <a:t>Four machine learning models (Logistic Regression, Support Vector Machine, Decision-Tree Classifier, and K-Nearest Neighbors) were produced to perform classification prediction on the dataset. All models have produced similar results of 83.33% of model accuracy. The confusion matrix has shown a similar prediction across all model with only 3 false positives prediction. The results have suggested that more samples are needed for a better model accuracies. </a:t>
            </a:r>
          </a:p>
        </p:txBody>
      </p:sp>
      <p:sp>
        <p:nvSpPr>
          <p:cNvPr id="3" name="Slide Number Placeholder 2">
            <a:extLst>
              <a:ext uri="{FF2B5EF4-FFF2-40B4-BE49-F238E27FC236}">
                <a16:creationId xmlns:a16="http://schemas.microsoft.com/office/drawing/2014/main" id="{B0FF8758-C502-059A-2008-414C0BD73422}"/>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558118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689CA-6F6B-6BF1-8AEE-8A3614939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62E576-E4CF-3A65-518C-DC23AD81FE4C}"/>
              </a:ext>
            </a:extLst>
          </p:cNvPr>
          <p:cNvSpPr>
            <a:spLocks noGrp="1"/>
          </p:cNvSpPr>
          <p:nvPr>
            <p:ph type="title"/>
          </p:nvPr>
        </p:nvSpPr>
        <p:spPr>
          <a:xfrm>
            <a:off x="899160" y="628649"/>
            <a:ext cx="6882765" cy="886841"/>
          </a:xfrm>
        </p:spPr>
        <p:txBody>
          <a:bodyPr>
            <a:normAutofit/>
          </a:bodyPr>
          <a:lstStyle/>
          <a:p>
            <a:r>
              <a:rPr lang="en-US" sz="2400" dirty="0"/>
              <a:t>Total Number of Successful and Failure Mission Outcomes</a:t>
            </a:r>
          </a:p>
        </p:txBody>
      </p:sp>
      <p:sp>
        <p:nvSpPr>
          <p:cNvPr id="5" name="Slide Number Placeholder 4">
            <a:extLst>
              <a:ext uri="{FF2B5EF4-FFF2-40B4-BE49-F238E27FC236}">
                <a16:creationId xmlns:a16="http://schemas.microsoft.com/office/drawing/2014/main" id="{442F53C3-1C60-473B-455B-32C3780D9634}"/>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30</a:t>
            </a:fld>
            <a:endParaRPr lang="en-US" dirty="0"/>
          </a:p>
        </p:txBody>
      </p:sp>
      <p:sp>
        <p:nvSpPr>
          <p:cNvPr id="8" name="Text Placeholder 3">
            <a:extLst>
              <a:ext uri="{FF2B5EF4-FFF2-40B4-BE49-F238E27FC236}">
                <a16:creationId xmlns:a16="http://schemas.microsoft.com/office/drawing/2014/main" id="{65B205C3-23C6-5F08-F289-F1636695DED8}"/>
              </a:ext>
            </a:extLst>
          </p:cNvPr>
          <p:cNvSpPr txBox="1">
            <a:spLocks/>
          </p:cNvSpPr>
          <p:nvPr/>
        </p:nvSpPr>
        <p:spPr>
          <a:xfrm>
            <a:off x="911352" y="1885596"/>
            <a:ext cx="9775698" cy="179105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1800" dirty="0"/>
              <a:t>The query below has displayed total number of successful missions and failure mission outcomes with the “sum” function that locates any values that associated with “success” and “failure”</a:t>
            </a:r>
          </a:p>
          <a:p>
            <a:pPr marL="342900" indent="-342900">
              <a:buFont typeface="Wingdings" panose="05000000000000000000" pitchFamily="2" charset="2"/>
              <a:buChar char="v"/>
            </a:pPr>
            <a:r>
              <a:rPr lang="en-US" sz="1800" dirty="0"/>
              <a:t>It is shown that SpaceX has only had one mission failure outcome, with the indicator of the mission failure being “Failure in flight”, showcasing a 99% rate of mission success ratio.</a:t>
            </a:r>
          </a:p>
        </p:txBody>
      </p:sp>
      <p:pic>
        <p:nvPicPr>
          <p:cNvPr id="10" name="Picture 9" descr="A black screen with colorful text&#10;&#10;Description automatically generated">
            <a:extLst>
              <a:ext uri="{FF2B5EF4-FFF2-40B4-BE49-F238E27FC236}">
                <a16:creationId xmlns:a16="http://schemas.microsoft.com/office/drawing/2014/main" id="{16ABDFEE-02F4-BC4B-0A37-D8F4F3D23DDD}"/>
              </a:ext>
            </a:extLst>
          </p:cNvPr>
          <p:cNvPicPr>
            <a:picLocks noChangeAspect="1"/>
          </p:cNvPicPr>
          <p:nvPr/>
        </p:nvPicPr>
        <p:blipFill>
          <a:blip r:embed="rId2"/>
          <a:stretch>
            <a:fillRect/>
          </a:stretch>
        </p:blipFill>
        <p:spPr>
          <a:xfrm>
            <a:off x="866045" y="4044552"/>
            <a:ext cx="10459910" cy="1543265"/>
          </a:xfrm>
          <a:prstGeom prst="rect">
            <a:avLst/>
          </a:prstGeom>
        </p:spPr>
      </p:pic>
    </p:spTree>
    <p:extLst>
      <p:ext uri="{BB962C8B-B14F-4D97-AF65-F5344CB8AC3E}">
        <p14:creationId xmlns:p14="http://schemas.microsoft.com/office/powerpoint/2010/main" val="3017433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C211-0C27-5B3E-8970-0B1400FDB0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21DEA6-1FDB-E1A2-232B-AB54A3616573}"/>
              </a:ext>
            </a:extLst>
          </p:cNvPr>
          <p:cNvSpPr>
            <a:spLocks noGrp="1"/>
          </p:cNvSpPr>
          <p:nvPr>
            <p:ph type="title"/>
          </p:nvPr>
        </p:nvSpPr>
        <p:spPr>
          <a:xfrm>
            <a:off x="899160" y="628649"/>
            <a:ext cx="7978140" cy="886841"/>
          </a:xfrm>
        </p:spPr>
        <p:txBody>
          <a:bodyPr>
            <a:normAutofit/>
          </a:bodyPr>
          <a:lstStyle/>
          <a:p>
            <a:r>
              <a:rPr lang="en-US" dirty="0"/>
              <a:t>Boosters Carried Maximum Payload</a:t>
            </a:r>
          </a:p>
        </p:txBody>
      </p:sp>
      <p:sp>
        <p:nvSpPr>
          <p:cNvPr id="5" name="Slide Number Placeholder 4">
            <a:extLst>
              <a:ext uri="{FF2B5EF4-FFF2-40B4-BE49-F238E27FC236}">
                <a16:creationId xmlns:a16="http://schemas.microsoft.com/office/drawing/2014/main" id="{6B2E2590-0E70-B1CE-A2D7-3E2053179815}"/>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31</a:t>
            </a:fld>
            <a:endParaRPr lang="en-US" dirty="0"/>
          </a:p>
        </p:txBody>
      </p:sp>
      <p:pic>
        <p:nvPicPr>
          <p:cNvPr id="7" name="Picture 6" descr="A screenshot of a computer&#10;&#10;Description automatically generated">
            <a:extLst>
              <a:ext uri="{FF2B5EF4-FFF2-40B4-BE49-F238E27FC236}">
                <a16:creationId xmlns:a16="http://schemas.microsoft.com/office/drawing/2014/main" id="{6A9C869A-7D1B-6CB5-A18D-2EEE1BE7586A}"/>
              </a:ext>
            </a:extLst>
          </p:cNvPr>
          <p:cNvPicPr>
            <a:picLocks noChangeAspect="1"/>
          </p:cNvPicPr>
          <p:nvPr/>
        </p:nvPicPr>
        <p:blipFill>
          <a:blip r:embed="rId2"/>
          <a:stretch>
            <a:fillRect/>
          </a:stretch>
        </p:blipFill>
        <p:spPr>
          <a:xfrm>
            <a:off x="2299959" y="2748642"/>
            <a:ext cx="7592081" cy="3680542"/>
          </a:xfrm>
          <a:prstGeom prst="rect">
            <a:avLst/>
          </a:prstGeom>
        </p:spPr>
      </p:pic>
      <p:sp>
        <p:nvSpPr>
          <p:cNvPr id="10" name="Text Placeholder 3">
            <a:extLst>
              <a:ext uri="{FF2B5EF4-FFF2-40B4-BE49-F238E27FC236}">
                <a16:creationId xmlns:a16="http://schemas.microsoft.com/office/drawing/2014/main" id="{5B5A2C20-5F07-6033-51FA-CA1D157CF6BC}"/>
              </a:ext>
            </a:extLst>
          </p:cNvPr>
          <p:cNvSpPr txBox="1">
            <a:spLocks/>
          </p:cNvSpPr>
          <p:nvPr/>
        </p:nvSpPr>
        <p:spPr>
          <a:xfrm>
            <a:off x="911352" y="1759675"/>
            <a:ext cx="9775698" cy="88684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1800" dirty="0"/>
              <a:t>The query below has displayed the list of Boosters Version that has carried the maximum payload mass of 15600kg</a:t>
            </a:r>
          </a:p>
        </p:txBody>
      </p:sp>
    </p:spTree>
    <p:extLst>
      <p:ext uri="{BB962C8B-B14F-4D97-AF65-F5344CB8AC3E}">
        <p14:creationId xmlns:p14="http://schemas.microsoft.com/office/powerpoint/2010/main" val="396679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03F9E-41C5-7A8A-A16C-8C0B763C28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0DE14B-DCDB-635D-ABBE-D21C50E076B7}"/>
              </a:ext>
            </a:extLst>
          </p:cNvPr>
          <p:cNvSpPr>
            <a:spLocks noGrp="1"/>
          </p:cNvSpPr>
          <p:nvPr>
            <p:ph type="title"/>
          </p:nvPr>
        </p:nvSpPr>
        <p:spPr>
          <a:xfrm>
            <a:off x="899160" y="628649"/>
            <a:ext cx="7978140" cy="886841"/>
          </a:xfrm>
        </p:spPr>
        <p:txBody>
          <a:bodyPr>
            <a:normAutofit/>
          </a:bodyPr>
          <a:lstStyle/>
          <a:p>
            <a:r>
              <a:rPr lang="en-US" dirty="0"/>
              <a:t>2015 launch records</a:t>
            </a:r>
          </a:p>
        </p:txBody>
      </p:sp>
      <p:sp>
        <p:nvSpPr>
          <p:cNvPr id="5" name="Slide Number Placeholder 4">
            <a:extLst>
              <a:ext uri="{FF2B5EF4-FFF2-40B4-BE49-F238E27FC236}">
                <a16:creationId xmlns:a16="http://schemas.microsoft.com/office/drawing/2014/main" id="{79C6DA55-21D3-00CD-4A1F-5191908A6092}"/>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32</a:t>
            </a:fld>
            <a:endParaRPr lang="en-US" dirty="0"/>
          </a:p>
        </p:txBody>
      </p:sp>
      <p:pic>
        <p:nvPicPr>
          <p:cNvPr id="7" name="Picture 6" descr="A black screen with colorful icons&#10;&#10;Description automatically generated">
            <a:extLst>
              <a:ext uri="{FF2B5EF4-FFF2-40B4-BE49-F238E27FC236}">
                <a16:creationId xmlns:a16="http://schemas.microsoft.com/office/drawing/2014/main" id="{4A7FC767-4B22-4052-A902-4B0E9706ECC4}"/>
              </a:ext>
            </a:extLst>
          </p:cNvPr>
          <p:cNvPicPr>
            <a:picLocks noChangeAspect="1"/>
          </p:cNvPicPr>
          <p:nvPr/>
        </p:nvPicPr>
        <p:blipFill>
          <a:blip r:embed="rId2"/>
          <a:stretch>
            <a:fillRect/>
          </a:stretch>
        </p:blipFill>
        <p:spPr>
          <a:xfrm>
            <a:off x="519538" y="3884831"/>
            <a:ext cx="11152923" cy="1431127"/>
          </a:xfrm>
          <a:prstGeom prst="rect">
            <a:avLst/>
          </a:prstGeom>
        </p:spPr>
      </p:pic>
      <p:sp>
        <p:nvSpPr>
          <p:cNvPr id="10" name="Text Placeholder 3">
            <a:extLst>
              <a:ext uri="{FF2B5EF4-FFF2-40B4-BE49-F238E27FC236}">
                <a16:creationId xmlns:a16="http://schemas.microsoft.com/office/drawing/2014/main" id="{6FD02CB2-D0D2-4A82-A4E5-97187124D408}"/>
              </a:ext>
            </a:extLst>
          </p:cNvPr>
          <p:cNvSpPr txBox="1">
            <a:spLocks/>
          </p:cNvSpPr>
          <p:nvPr/>
        </p:nvSpPr>
        <p:spPr>
          <a:xfrm>
            <a:off x="911352" y="1885596"/>
            <a:ext cx="9775698" cy="179105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1800" dirty="0"/>
              <a:t>The query below has displayed launch records in 2015 where the landing outcomes were failure in drone ship, along with its Launch site, booster version, and date.</a:t>
            </a:r>
          </a:p>
          <a:p>
            <a:pPr marL="342900" indent="-342900">
              <a:buFont typeface="Wingdings" panose="05000000000000000000" pitchFamily="2" charset="2"/>
              <a:buChar char="v"/>
            </a:pPr>
            <a:r>
              <a:rPr lang="en-US" sz="1800" dirty="0"/>
              <a:t>It is shown only two records of such outcome were recorded in 2015, in which both has occurred in the same Launch Site during January and April of 2015.</a:t>
            </a:r>
          </a:p>
        </p:txBody>
      </p:sp>
    </p:spTree>
    <p:extLst>
      <p:ext uri="{BB962C8B-B14F-4D97-AF65-F5344CB8AC3E}">
        <p14:creationId xmlns:p14="http://schemas.microsoft.com/office/powerpoint/2010/main" val="2730068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41B1A-4BA2-A0E6-74A4-4454D84400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2E07D-94B7-7D03-2DB7-411C2FAFCBEA}"/>
              </a:ext>
            </a:extLst>
          </p:cNvPr>
          <p:cNvSpPr>
            <a:spLocks noGrp="1"/>
          </p:cNvSpPr>
          <p:nvPr>
            <p:ph type="title"/>
          </p:nvPr>
        </p:nvSpPr>
        <p:spPr>
          <a:xfrm>
            <a:off x="899160" y="628649"/>
            <a:ext cx="7978140" cy="886841"/>
          </a:xfrm>
        </p:spPr>
        <p:txBody>
          <a:bodyPr>
            <a:normAutofit/>
          </a:bodyPr>
          <a:lstStyle/>
          <a:p>
            <a:r>
              <a:rPr lang="en-US" dirty="0"/>
              <a:t>Rank Landing Outcomes Between 2010-06-04 and 2017-03-20</a:t>
            </a:r>
          </a:p>
        </p:txBody>
      </p:sp>
      <p:sp>
        <p:nvSpPr>
          <p:cNvPr id="5" name="Slide Number Placeholder 4">
            <a:extLst>
              <a:ext uri="{FF2B5EF4-FFF2-40B4-BE49-F238E27FC236}">
                <a16:creationId xmlns:a16="http://schemas.microsoft.com/office/drawing/2014/main" id="{66FBB22D-9F75-CD4F-DD01-C0082E9BADA9}"/>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33</a:t>
            </a:fld>
            <a:endParaRPr lang="en-US" dirty="0"/>
          </a:p>
        </p:txBody>
      </p:sp>
      <p:pic>
        <p:nvPicPr>
          <p:cNvPr id="7" name="Picture 6" descr="A black screen with colorful text&#10;&#10;Description automatically generated">
            <a:extLst>
              <a:ext uri="{FF2B5EF4-FFF2-40B4-BE49-F238E27FC236}">
                <a16:creationId xmlns:a16="http://schemas.microsoft.com/office/drawing/2014/main" id="{2530F04D-7FCA-40E3-B015-51B5268213B6}"/>
              </a:ext>
            </a:extLst>
          </p:cNvPr>
          <p:cNvPicPr>
            <a:picLocks noChangeAspect="1"/>
          </p:cNvPicPr>
          <p:nvPr/>
        </p:nvPicPr>
        <p:blipFill>
          <a:blip r:embed="rId2"/>
          <a:stretch>
            <a:fillRect/>
          </a:stretch>
        </p:blipFill>
        <p:spPr>
          <a:xfrm>
            <a:off x="971550" y="3453111"/>
            <a:ext cx="9715500" cy="2737393"/>
          </a:xfrm>
          <a:prstGeom prst="rect">
            <a:avLst/>
          </a:prstGeom>
        </p:spPr>
      </p:pic>
      <p:sp>
        <p:nvSpPr>
          <p:cNvPr id="10" name="Text Placeholder 3">
            <a:extLst>
              <a:ext uri="{FF2B5EF4-FFF2-40B4-BE49-F238E27FC236}">
                <a16:creationId xmlns:a16="http://schemas.microsoft.com/office/drawing/2014/main" id="{65D0CABE-D3CD-4F54-F591-EE299A722B03}"/>
              </a:ext>
            </a:extLst>
          </p:cNvPr>
          <p:cNvSpPr txBox="1">
            <a:spLocks/>
          </p:cNvSpPr>
          <p:nvPr/>
        </p:nvSpPr>
        <p:spPr>
          <a:xfrm>
            <a:off x="911352" y="1764986"/>
            <a:ext cx="9775698" cy="143862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1800" dirty="0"/>
              <a:t>The query below has displayed the count of landing outcomes ranked from most to least during 4</a:t>
            </a:r>
            <a:r>
              <a:rPr lang="en-US" sz="1800" baseline="30000" dirty="0"/>
              <a:t>th</a:t>
            </a:r>
            <a:r>
              <a:rPr lang="en-US" sz="1800" dirty="0"/>
              <a:t> of June 2010 to 20</a:t>
            </a:r>
            <a:r>
              <a:rPr lang="en-US" sz="1800" baseline="30000" dirty="0"/>
              <a:t>th</a:t>
            </a:r>
            <a:r>
              <a:rPr lang="en-US" sz="1800" dirty="0"/>
              <a:t> of March 2017. </a:t>
            </a:r>
          </a:p>
          <a:p>
            <a:pPr marL="342900" indent="-342900">
              <a:buFont typeface="Wingdings" panose="05000000000000000000" pitchFamily="2" charset="2"/>
              <a:buChar char="v"/>
            </a:pPr>
            <a:r>
              <a:rPr lang="en-US" sz="1800" dirty="0"/>
              <a:t>The table below shows that most landing outcomes were counted as No attempt, in which showcased that most landing of launches were not even attempted (10) by SpaceX</a:t>
            </a:r>
          </a:p>
        </p:txBody>
      </p:sp>
    </p:spTree>
    <p:extLst>
      <p:ext uri="{BB962C8B-B14F-4D97-AF65-F5344CB8AC3E}">
        <p14:creationId xmlns:p14="http://schemas.microsoft.com/office/powerpoint/2010/main" val="1574724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83C7F-179A-D00E-B052-1C51948BC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D6CC6A-553D-DBE7-4265-88FC5870C79D}"/>
              </a:ext>
            </a:extLst>
          </p:cNvPr>
          <p:cNvSpPr>
            <a:spLocks noGrp="1"/>
          </p:cNvSpPr>
          <p:nvPr>
            <p:ph type="title"/>
          </p:nvPr>
        </p:nvSpPr>
        <p:spPr>
          <a:xfrm>
            <a:off x="521207" y="2542825"/>
            <a:ext cx="6498717" cy="1498473"/>
          </a:xfrm>
        </p:spPr>
        <p:txBody>
          <a:bodyPr anchor="b">
            <a:normAutofit/>
          </a:bodyPr>
          <a:lstStyle/>
          <a:p>
            <a:r>
              <a:rPr lang="en-US" dirty="0"/>
              <a:t>Launch sites proximities analysis</a:t>
            </a:r>
          </a:p>
        </p:txBody>
      </p:sp>
      <p:pic>
        <p:nvPicPr>
          <p:cNvPr id="10" name="Picture Placeholder 9" descr="A view of the earth from space&#10;&#10;Description automatically generated">
            <a:extLst>
              <a:ext uri="{FF2B5EF4-FFF2-40B4-BE49-F238E27FC236}">
                <a16:creationId xmlns:a16="http://schemas.microsoft.com/office/drawing/2014/main" id="{D2378F45-66E8-884B-8135-982335551740}"/>
              </a:ext>
            </a:extLst>
          </p:cNvPr>
          <p:cNvPicPr>
            <a:picLocks noGrp="1" noChangeAspect="1"/>
          </p:cNvPicPr>
          <p:nvPr>
            <p:ph type="pic" sz="quarter" idx="10"/>
          </p:nvPr>
        </p:nvPicPr>
        <p:blipFill>
          <a:blip r:embed="rId2"/>
          <a:srcRect r="43966"/>
          <a:stretch/>
        </p:blipFill>
        <p:spPr>
          <a:xfrm>
            <a:off x="7581901" y="-9144"/>
            <a:ext cx="4625594" cy="6867144"/>
          </a:xfrm>
          <a:noFill/>
        </p:spPr>
      </p:pic>
      <p:sp>
        <p:nvSpPr>
          <p:cNvPr id="12" name="Title 2">
            <a:extLst>
              <a:ext uri="{FF2B5EF4-FFF2-40B4-BE49-F238E27FC236}">
                <a16:creationId xmlns:a16="http://schemas.microsoft.com/office/drawing/2014/main" id="{03AD0FE1-A647-C7C0-D8BA-B915D2CC0EED}"/>
              </a:ext>
            </a:extLst>
          </p:cNvPr>
          <p:cNvSpPr txBox="1">
            <a:spLocks/>
          </p:cNvSpPr>
          <p:nvPr/>
        </p:nvSpPr>
        <p:spPr>
          <a:xfrm>
            <a:off x="521207" y="619125"/>
            <a:ext cx="4339590" cy="3695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sz="1600" dirty="0"/>
              <a:t>Section 3</a:t>
            </a:r>
          </a:p>
        </p:txBody>
      </p:sp>
    </p:spTree>
    <p:extLst>
      <p:ext uri="{BB962C8B-B14F-4D97-AF65-F5344CB8AC3E}">
        <p14:creationId xmlns:p14="http://schemas.microsoft.com/office/powerpoint/2010/main" val="1174677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AC260-9430-2697-4C2C-36A127349C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2E11E-DC9A-8FD3-A355-10C625C4D6EE}"/>
              </a:ext>
            </a:extLst>
          </p:cNvPr>
          <p:cNvSpPr>
            <a:spLocks noGrp="1"/>
          </p:cNvSpPr>
          <p:nvPr>
            <p:ph type="title"/>
          </p:nvPr>
        </p:nvSpPr>
        <p:spPr>
          <a:xfrm>
            <a:off x="817627" y="411287"/>
            <a:ext cx="7349490" cy="800610"/>
          </a:xfrm>
        </p:spPr>
        <p:txBody>
          <a:bodyPr/>
          <a:lstStyle/>
          <a:p>
            <a:r>
              <a:rPr lang="en-US" dirty="0"/>
              <a:t>Location of Launch Sites</a:t>
            </a:r>
          </a:p>
        </p:txBody>
      </p:sp>
      <p:sp>
        <p:nvSpPr>
          <p:cNvPr id="4" name="Text Placeholder 3">
            <a:extLst>
              <a:ext uri="{FF2B5EF4-FFF2-40B4-BE49-F238E27FC236}">
                <a16:creationId xmlns:a16="http://schemas.microsoft.com/office/drawing/2014/main" id="{E6373979-E75B-4FA5-A463-FE18EB9E2B85}"/>
              </a:ext>
            </a:extLst>
          </p:cNvPr>
          <p:cNvSpPr>
            <a:spLocks noGrp="1"/>
          </p:cNvSpPr>
          <p:nvPr>
            <p:ph type="body" sz="quarter" idx="11"/>
          </p:nvPr>
        </p:nvSpPr>
        <p:spPr>
          <a:xfrm>
            <a:off x="817627" y="5030836"/>
            <a:ext cx="10210800" cy="1082436"/>
          </a:xfrm>
        </p:spPr>
        <p:txBody>
          <a:bodyPr>
            <a:normAutofit lnSpcReduction="10000"/>
          </a:bodyPr>
          <a:lstStyle/>
          <a:p>
            <a:pPr marL="171450" indent="-171450">
              <a:buFont typeface="Wingdings" panose="05000000000000000000" pitchFamily="2" charset="2"/>
              <a:buChar char="Ø"/>
            </a:pPr>
            <a:r>
              <a:rPr lang="en-US" sz="1400" dirty="0"/>
              <a:t>The folium map above showcases the locations of all Launch sites across the US, where only VAFB SLC-4E can be noticed as the only Launch Site that is on the west side of the country, while the other launch sites were relatively close to each other on the east side of the country.</a:t>
            </a:r>
          </a:p>
          <a:p>
            <a:pPr marL="171450" indent="-171450">
              <a:buFont typeface="Wingdings" panose="05000000000000000000" pitchFamily="2" charset="2"/>
              <a:buChar char="Ø"/>
            </a:pPr>
            <a:r>
              <a:rPr lang="en-US" sz="1400" dirty="0"/>
              <a:t>All launch sites can be seen as closer to the coastline and isolated from large cities</a:t>
            </a:r>
          </a:p>
        </p:txBody>
      </p:sp>
      <p:sp>
        <p:nvSpPr>
          <p:cNvPr id="5" name="Slide Number Placeholder 4">
            <a:extLst>
              <a:ext uri="{FF2B5EF4-FFF2-40B4-BE49-F238E27FC236}">
                <a16:creationId xmlns:a16="http://schemas.microsoft.com/office/drawing/2014/main" id="{CBF8E22C-1A2F-DF81-1B3B-43FEB96E225F}"/>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35</a:t>
            </a:fld>
            <a:endParaRPr lang="en-US" dirty="0"/>
          </a:p>
        </p:txBody>
      </p:sp>
      <p:pic>
        <p:nvPicPr>
          <p:cNvPr id="7" name="Picture 6" descr="A map of the united states&#10;&#10;Description automatically generated">
            <a:extLst>
              <a:ext uri="{FF2B5EF4-FFF2-40B4-BE49-F238E27FC236}">
                <a16:creationId xmlns:a16="http://schemas.microsoft.com/office/drawing/2014/main" id="{70CBDF80-214A-64AE-A2E8-E9F8834B8C34}"/>
              </a:ext>
            </a:extLst>
          </p:cNvPr>
          <p:cNvPicPr>
            <a:picLocks noChangeAspect="1"/>
          </p:cNvPicPr>
          <p:nvPr/>
        </p:nvPicPr>
        <p:blipFill>
          <a:blip r:embed="rId2"/>
          <a:srcRect l="10876" t="31163" r="10966"/>
          <a:stretch/>
        </p:blipFill>
        <p:spPr>
          <a:xfrm>
            <a:off x="817627" y="1651191"/>
            <a:ext cx="6992874" cy="3014858"/>
          </a:xfrm>
          <a:prstGeom prst="rect">
            <a:avLst/>
          </a:prstGeom>
        </p:spPr>
      </p:pic>
      <p:pic>
        <p:nvPicPr>
          <p:cNvPr id="9" name="Picture 8" descr="A map of a city&#10;&#10;Description automatically generated">
            <a:extLst>
              <a:ext uri="{FF2B5EF4-FFF2-40B4-BE49-F238E27FC236}">
                <a16:creationId xmlns:a16="http://schemas.microsoft.com/office/drawing/2014/main" id="{25D471DB-D93E-575C-5ED2-D10ED3765122}"/>
              </a:ext>
            </a:extLst>
          </p:cNvPr>
          <p:cNvPicPr>
            <a:picLocks noChangeAspect="1"/>
          </p:cNvPicPr>
          <p:nvPr/>
        </p:nvPicPr>
        <p:blipFill>
          <a:blip r:embed="rId3"/>
          <a:stretch>
            <a:fillRect/>
          </a:stretch>
        </p:blipFill>
        <p:spPr>
          <a:xfrm>
            <a:off x="8087417" y="1651192"/>
            <a:ext cx="3561145" cy="3014857"/>
          </a:xfrm>
          <a:prstGeom prst="rect">
            <a:avLst/>
          </a:prstGeom>
        </p:spPr>
      </p:pic>
    </p:spTree>
    <p:extLst>
      <p:ext uri="{BB962C8B-B14F-4D97-AF65-F5344CB8AC3E}">
        <p14:creationId xmlns:p14="http://schemas.microsoft.com/office/powerpoint/2010/main" val="2082156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9C01C-7CC8-4837-BB40-C4BB4B0FF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48E51-086E-7284-3D22-D8FD5FD09D2A}"/>
              </a:ext>
            </a:extLst>
          </p:cNvPr>
          <p:cNvSpPr>
            <a:spLocks noGrp="1"/>
          </p:cNvSpPr>
          <p:nvPr>
            <p:ph type="title"/>
          </p:nvPr>
        </p:nvSpPr>
        <p:spPr>
          <a:xfrm>
            <a:off x="911351" y="168150"/>
            <a:ext cx="8947023" cy="1249680"/>
          </a:xfrm>
        </p:spPr>
        <p:txBody>
          <a:bodyPr/>
          <a:lstStyle/>
          <a:p>
            <a:r>
              <a:rPr lang="en-US" dirty="0"/>
              <a:t>Launch Markers with color indicators</a:t>
            </a:r>
          </a:p>
        </p:txBody>
      </p:sp>
      <p:sp>
        <p:nvSpPr>
          <p:cNvPr id="5" name="Slide Number Placeholder 4">
            <a:extLst>
              <a:ext uri="{FF2B5EF4-FFF2-40B4-BE49-F238E27FC236}">
                <a16:creationId xmlns:a16="http://schemas.microsoft.com/office/drawing/2014/main" id="{44F64B44-85FF-F175-F233-83812C111D44}"/>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36</a:t>
            </a:fld>
            <a:endParaRPr lang="en-US" dirty="0"/>
          </a:p>
        </p:txBody>
      </p:sp>
      <p:sp>
        <p:nvSpPr>
          <p:cNvPr id="9" name="Text Placeholder 3">
            <a:extLst>
              <a:ext uri="{FF2B5EF4-FFF2-40B4-BE49-F238E27FC236}">
                <a16:creationId xmlns:a16="http://schemas.microsoft.com/office/drawing/2014/main" id="{3331F7E4-0B6C-3CAF-7D79-11273815091B}"/>
              </a:ext>
            </a:extLst>
          </p:cNvPr>
          <p:cNvSpPr txBox="1">
            <a:spLocks/>
          </p:cNvSpPr>
          <p:nvPr/>
        </p:nvSpPr>
        <p:spPr>
          <a:xfrm>
            <a:off x="911352" y="5014895"/>
            <a:ext cx="10290048" cy="124967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anose="05000000000000000000" pitchFamily="2" charset="2"/>
              <a:buChar char="Ø"/>
            </a:pPr>
            <a:r>
              <a:rPr lang="en-US" sz="1400" dirty="0"/>
              <a:t>The folium map above showcases the markers for the locations of all successful and unsuccessful launches from each launch sites with colors indicating its outcome.</a:t>
            </a:r>
          </a:p>
          <a:p>
            <a:pPr marL="171450" indent="-171450">
              <a:buFont typeface="Wingdings" panose="05000000000000000000" pitchFamily="2" charset="2"/>
              <a:buChar char="Ø"/>
            </a:pPr>
            <a:r>
              <a:rPr lang="en-US" sz="1400" dirty="0"/>
              <a:t>We can see the launch site VAFB SLC-4E only had 10 launches, with most landing outcomes being unsuccessful as shown from the image above.</a:t>
            </a:r>
          </a:p>
        </p:txBody>
      </p:sp>
      <p:pic>
        <p:nvPicPr>
          <p:cNvPr id="13" name="Picture 12" descr="A map of a country&#10;&#10;Description automatically generated">
            <a:extLst>
              <a:ext uri="{FF2B5EF4-FFF2-40B4-BE49-F238E27FC236}">
                <a16:creationId xmlns:a16="http://schemas.microsoft.com/office/drawing/2014/main" id="{55CB1989-2DC1-0B2B-CCE0-E88434E6CC61}"/>
              </a:ext>
            </a:extLst>
          </p:cNvPr>
          <p:cNvPicPr>
            <a:picLocks noChangeAspect="1"/>
          </p:cNvPicPr>
          <p:nvPr/>
        </p:nvPicPr>
        <p:blipFill>
          <a:blip r:embed="rId2"/>
          <a:srcRect l="36183" r="13171" b="12335"/>
          <a:stretch/>
        </p:blipFill>
        <p:spPr>
          <a:xfrm>
            <a:off x="8677275" y="1643320"/>
            <a:ext cx="2958840" cy="3008939"/>
          </a:xfrm>
          <a:prstGeom prst="rect">
            <a:avLst/>
          </a:prstGeom>
        </p:spPr>
      </p:pic>
      <p:pic>
        <p:nvPicPr>
          <p:cNvPr id="11" name="Picture 10" descr="A map of the north america&#10;&#10;Description automatically generated">
            <a:extLst>
              <a:ext uri="{FF2B5EF4-FFF2-40B4-BE49-F238E27FC236}">
                <a16:creationId xmlns:a16="http://schemas.microsoft.com/office/drawing/2014/main" id="{FA8DA5BE-24CD-7CDD-3358-3D74D9A8683C}"/>
              </a:ext>
            </a:extLst>
          </p:cNvPr>
          <p:cNvPicPr>
            <a:picLocks noChangeAspect="1"/>
          </p:cNvPicPr>
          <p:nvPr/>
        </p:nvPicPr>
        <p:blipFill>
          <a:blip r:embed="rId3"/>
          <a:srcRect t="4468" r="5232" b="21319"/>
          <a:stretch/>
        </p:blipFill>
        <p:spPr>
          <a:xfrm>
            <a:off x="669602" y="1652059"/>
            <a:ext cx="7882833" cy="3013279"/>
          </a:xfrm>
          <a:prstGeom prst="rect">
            <a:avLst/>
          </a:prstGeom>
        </p:spPr>
      </p:pic>
    </p:spTree>
    <p:extLst>
      <p:ext uri="{BB962C8B-B14F-4D97-AF65-F5344CB8AC3E}">
        <p14:creationId xmlns:p14="http://schemas.microsoft.com/office/powerpoint/2010/main" val="4237636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5C4FA-9C4C-F7A1-0ECA-EF2583B06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21745-EC8B-74E4-7388-1AF12400D6A9}"/>
              </a:ext>
            </a:extLst>
          </p:cNvPr>
          <p:cNvSpPr>
            <a:spLocks noGrp="1"/>
          </p:cNvSpPr>
          <p:nvPr>
            <p:ph type="title"/>
          </p:nvPr>
        </p:nvSpPr>
        <p:spPr>
          <a:xfrm>
            <a:off x="911352" y="498856"/>
            <a:ext cx="7308724" cy="974850"/>
          </a:xfrm>
        </p:spPr>
        <p:txBody>
          <a:bodyPr/>
          <a:lstStyle/>
          <a:p>
            <a:r>
              <a:rPr lang="en-US" dirty="0"/>
              <a:t>Distance between launch sites and Key Locations</a:t>
            </a:r>
          </a:p>
        </p:txBody>
      </p:sp>
      <p:sp>
        <p:nvSpPr>
          <p:cNvPr id="5" name="Slide Number Placeholder 4">
            <a:extLst>
              <a:ext uri="{FF2B5EF4-FFF2-40B4-BE49-F238E27FC236}">
                <a16:creationId xmlns:a16="http://schemas.microsoft.com/office/drawing/2014/main" id="{D7E3C94C-F5B3-1C7E-62C3-7CCEF7A603E6}"/>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37</a:t>
            </a:fld>
            <a:endParaRPr lang="en-US" dirty="0"/>
          </a:p>
        </p:txBody>
      </p:sp>
      <p:sp>
        <p:nvSpPr>
          <p:cNvPr id="8" name="Text Placeholder 3">
            <a:extLst>
              <a:ext uri="{FF2B5EF4-FFF2-40B4-BE49-F238E27FC236}">
                <a16:creationId xmlns:a16="http://schemas.microsoft.com/office/drawing/2014/main" id="{2F79C5DB-9285-8A1B-E77D-030BB1F04177}"/>
              </a:ext>
            </a:extLst>
          </p:cNvPr>
          <p:cNvSpPr txBox="1">
            <a:spLocks/>
          </p:cNvSpPr>
          <p:nvPr/>
        </p:nvSpPr>
        <p:spPr>
          <a:xfrm>
            <a:off x="911352" y="4792853"/>
            <a:ext cx="10290048" cy="137756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anose="05000000000000000000" pitchFamily="2" charset="2"/>
              <a:buChar char="Ø"/>
            </a:pPr>
            <a:r>
              <a:rPr lang="en-US" sz="1200" dirty="0"/>
              <a:t>The folium map above showcases the distance between launch sites and some key locations as shown from a line with a remark that indicates the total distance between the launch sites and key locations.</a:t>
            </a:r>
          </a:p>
          <a:p>
            <a:pPr marL="171450" indent="-171450">
              <a:buFont typeface="Wingdings" panose="05000000000000000000" pitchFamily="2" charset="2"/>
              <a:buChar char="Ø"/>
            </a:pPr>
            <a:r>
              <a:rPr lang="en-US" sz="1200" dirty="0"/>
              <a:t>It is noticeable that the Launch Sites are all in close proximity to Railways, highways, and coastlines (Except KSC LC-39A). Possibly to ease the transportation for each launch missions especially when there is payload. </a:t>
            </a:r>
          </a:p>
          <a:p>
            <a:pPr marL="171450" indent="-171450">
              <a:buFont typeface="Wingdings" panose="05000000000000000000" pitchFamily="2" charset="2"/>
              <a:buChar char="Ø"/>
            </a:pPr>
            <a:r>
              <a:rPr lang="en-US" sz="1200" dirty="0"/>
              <a:t>All Launch Sites can be seen as keeping quite a distance away from cities.</a:t>
            </a:r>
          </a:p>
        </p:txBody>
      </p:sp>
      <p:pic>
        <p:nvPicPr>
          <p:cNvPr id="10" name="Picture 9" descr="A map of a body of water&#10;&#10;Description automatically generated">
            <a:extLst>
              <a:ext uri="{FF2B5EF4-FFF2-40B4-BE49-F238E27FC236}">
                <a16:creationId xmlns:a16="http://schemas.microsoft.com/office/drawing/2014/main" id="{A18BCEE7-BC57-EFB7-DC9F-35AFE23B847C}"/>
              </a:ext>
            </a:extLst>
          </p:cNvPr>
          <p:cNvPicPr>
            <a:picLocks noChangeAspect="1"/>
          </p:cNvPicPr>
          <p:nvPr/>
        </p:nvPicPr>
        <p:blipFill>
          <a:blip r:embed="rId2"/>
          <a:srcRect l="31361" r="13471"/>
          <a:stretch/>
        </p:blipFill>
        <p:spPr>
          <a:xfrm>
            <a:off x="9877425" y="1581150"/>
            <a:ext cx="1389606" cy="2977224"/>
          </a:xfrm>
          <a:prstGeom prst="rect">
            <a:avLst/>
          </a:prstGeom>
        </p:spPr>
      </p:pic>
      <p:pic>
        <p:nvPicPr>
          <p:cNvPr id="12" name="Picture 11" descr="A map with red lines&#10;&#10;Description automatically generated">
            <a:extLst>
              <a:ext uri="{FF2B5EF4-FFF2-40B4-BE49-F238E27FC236}">
                <a16:creationId xmlns:a16="http://schemas.microsoft.com/office/drawing/2014/main" id="{3040727A-3758-82BC-6B43-5CE076DC296B}"/>
              </a:ext>
            </a:extLst>
          </p:cNvPr>
          <p:cNvPicPr>
            <a:picLocks noChangeAspect="1"/>
          </p:cNvPicPr>
          <p:nvPr/>
        </p:nvPicPr>
        <p:blipFill>
          <a:blip r:embed="rId3"/>
          <a:stretch>
            <a:fillRect/>
          </a:stretch>
        </p:blipFill>
        <p:spPr>
          <a:xfrm>
            <a:off x="3953494" y="3172543"/>
            <a:ext cx="5765673" cy="1385830"/>
          </a:xfrm>
          <a:prstGeom prst="rect">
            <a:avLst/>
          </a:prstGeom>
        </p:spPr>
      </p:pic>
      <p:pic>
        <p:nvPicPr>
          <p:cNvPr id="14" name="Picture 13" descr="A map with red and yellow circles and a blue line&#10;&#10;Description automatically generated">
            <a:extLst>
              <a:ext uri="{FF2B5EF4-FFF2-40B4-BE49-F238E27FC236}">
                <a16:creationId xmlns:a16="http://schemas.microsoft.com/office/drawing/2014/main" id="{0CAB16D4-CECF-2390-33C4-FE4694074FA2}"/>
              </a:ext>
            </a:extLst>
          </p:cNvPr>
          <p:cNvPicPr>
            <a:picLocks noChangeAspect="1"/>
          </p:cNvPicPr>
          <p:nvPr/>
        </p:nvPicPr>
        <p:blipFill>
          <a:blip r:embed="rId4"/>
          <a:stretch>
            <a:fillRect/>
          </a:stretch>
        </p:blipFill>
        <p:spPr>
          <a:xfrm>
            <a:off x="832223" y="1782420"/>
            <a:ext cx="3042142" cy="2775953"/>
          </a:xfrm>
          <a:prstGeom prst="rect">
            <a:avLst/>
          </a:prstGeom>
        </p:spPr>
      </p:pic>
    </p:spTree>
    <p:extLst>
      <p:ext uri="{BB962C8B-B14F-4D97-AF65-F5344CB8AC3E}">
        <p14:creationId xmlns:p14="http://schemas.microsoft.com/office/powerpoint/2010/main" val="1383240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286251" y="2492548"/>
            <a:ext cx="7219950" cy="1872903"/>
          </a:xfrm>
        </p:spPr>
        <p:txBody>
          <a:bodyPr/>
          <a:lstStyle/>
          <a:p>
            <a:pPr algn="r"/>
            <a:r>
              <a:rPr lang="en-US" dirty="0"/>
              <a:t>Building a dashboard with plotly dash</a:t>
            </a:r>
            <a:endParaRPr lang="en-ZA" dirty="0"/>
          </a:p>
        </p:txBody>
      </p:sp>
      <p:sp>
        <p:nvSpPr>
          <p:cNvPr id="7" name="Title 2">
            <a:extLst>
              <a:ext uri="{FF2B5EF4-FFF2-40B4-BE49-F238E27FC236}">
                <a16:creationId xmlns:a16="http://schemas.microsoft.com/office/drawing/2014/main" id="{21E806CF-AE40-F9E2-6D5F-D3539880F013}"/>
              </a:ext>
            </a:extLst>
          </p:cNvPr>
          <p:cNvSpPr txBox="1">
            <a:spLocks/>
          </p:cNvSpPr>
          <p:nvPr/>
        </p:nvSpPr>
        <p:spPr>
          <a:xfrm>
            <a:off x="10122409" y="628650"/>
            <a:ext cx="1383792" cy="3695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pPr algn="r"/>
            <a:r>
              <a:rPr lang="en-US" sz="1600" dirty="0"/>
              <a:t>Section 4</a:t>
            </a:r>
          </a:p>
        </p:txBody>
      </p:sp>
    </p:spTree>
    <p:extLst>
      <p:ext uri="{BB962C8B-B14F-4D97-AF65-F5344CB8AC3E}">
        <p14:creationId xmlns:p14="http://schemas.microsoft.com/office/powerpoint/2010/main" val="4043390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149A6-FB76-BD59-3A25-F6A9AA440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B4E4B-03B5-2CBE-FBA2-14224CBD596A}"/>
              </a:ext>
            </a:extLst>
          </p:cNvPr>
          <p:cNvSpPr>
            <a:spLocks noGrp="1"/>
          </p:cNvSpPr>
          <p:nvPr>
            <p:ph type="title"/>
          </p:nvPr>
        </p:nvSpPr>
        <p:spPr>
          <a:xfrm>
            <a:off x="911352" y="628650"/>
            <a:ext cx="8346948" cy="789180"/>
          </a:xfrm>
        </p:spPr>
        <p:txBody>
          <a:bodyPr/>
          <a:lstStyle/>
          <a:p>
            <a:r>
              <a:rPr lang="en-US" dirty="0"/>
              <a:t>Success ratio of each launch sites</a:t>
            </a:r>
          </a:p>
        </p:txBody>
      </p:sp>
      <p:sp>
        <p:nvSpPr>
          <p:cNvPr id="4" name="Text Placeholder 3">
            <a:extLst>
              <a:ext uri="{FF2B5EF4-FFF2-40B4-BE49-F238E27FC236}">
                <a16:creationId xmlns:a16="http://schemas.microsoft.com/office/drawing/2014/main" id="{F95CD314-6076-7693-ECFD-3D9998252555}"/>
              </a:ext>
            </a:extLst>
          </p:cNvPr>
          <p:cNvSpPr>
            <a:spLocks noGrp="1"/>
          </p:cNvSpPr>
          <p:nvPr>
            <p:ph type="body" sz="quarter" idx="11"/>
          </p:nvPr>
        </p:nvSpPr>
        <p:spPr>
          <a:xfrm>
            <a:off x="911352" y="4884159"/>
            <a:ext cx="10042398" cy="1362463"/>
          </a:xfrm>
        </p:spPr>
        <p:txBody>
          <a:bodyPr>
            <a:normAutofit/>
          </a:bodyPr>
          <a:lstStyle/>
          <a:p>
            <a:r>
              <a:rPr lang="en-US" sz="1400" dirty="0"/>
              <a:t>The Pie chart above showcases the landing success outcome ratio for each launch sites, with KSC LC-39A being the highest rated successful landing outcome launch site with 41.7%.</a:t>
            </a:r>
          </a:p>
          <a:p>
            <a:r>
              <a:rPr lang="en-US" sz="1400" dirty="0"/>
              <a:t>However, it should be noted that CCAFS LC-40 and CCAFS SLC-40 could potentially be a similar launch site that should be compared along each other due to their close proximity with one another, making their total success ratio being 41.7%, same as KSC LC-39A</a:t>
            </a:r>
          </a:p>
        </p:txBody>
      </p:sp>
      <p:sp>
        <p:nvSpPr>
          <p:cNvPr id="5" name="Slide Number Placeholder 4">
            <a:extLst>
              <a:ext uri="{FF2B5EF4-FFF2-40B4-BE49-F238E27FC236}">
                <a16:creationId xmlns:a16="http://schemas.microsoft.com/office/drawing/2014/main" id="{C2772BEE-3F8F-9693-F663-D783DC0F5502}"/>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39</a:t>
            </a:fld>
            <a:endParaRPr lang="en-US" dirty="0"/>
          </a:p>
        </p:txBody>
      </p:sp>
      <p:pic>
        <p:nvPicPr>
          <p:cNvPr id="7" name="Picture 6" descr="A pie chart with different colors&#10;&#10;Description automatically generated">
            <a:extLst>
              <a:ext uri="{FF2B5EF4-FFF2-40B4-BE49-F238E27FC236}">
                <a16:creationId xmlns:a16="http://schemas.microsoft.com/office/drawing/2014/main" id="{B48E61FC-156A-039F-C810-A6AA8CC1C838}"/>
              </a:ext>
            </a:extLst>
          </p:cNvPr>
          <p:cNvPicPr>
            <a:picLocks noChangeAspect="1"/>
          </p:cNvPicPr>
          <p:nvPr/>
        </p:nvPicPr>
        <p:blipFill>
          <a:blip r:embed="rId2"/>
          <a:stretch>
            <a:fillRect/>
          </a:stretch>
        </p:blipFill>
        <p:spPr>
          <a:xfrm>
            <a:off x="973074" y="1417830"/>
            <a:ext cx="10325100" cy="3449058"/>
          </a:xfrm>
          <a:prstGeom prst="rect">
            <a:avLst/>
          </a:prstGeom>
        </p:spPr>
      </p:pic>
    </p:spTree>
    <p:extLst>
      <p:ext uri="{BB962C8B-B14F-4D97-AF65-F5344CB8AC3E}">
        <p14:creationId xmlns:p14="http://schemas.microsoft.com/office/powerpoint/2010/main" val="380683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7A869-7789-F249-AAB2-6CA171B30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59EBF1-C6B4-4461-5C97-FDD3BDE12E02}"/>
              </a:ext>
            </a:extLst>
          </p:cNvPr>
          <p:cNvSpPr>
            <a:spLocks noGrp="1"/>
          </p:cNvSpPr>
          <p:nvPr>
            <p:ph type="title"/>
          </p:nvPr>
        </p:nvSpPr>
        <p:spPr>
          <a:xfrm>
            <a:off x="5610225" y="505969"/>
            <a:ext cx="5641897" cy="728472"/>
          </a:xfrm>
        </p:spPr>
        <p:txBody>
          <a:bodyPr/>
          <a:lstStyle/>
          <a:p>
            <a:r>
              <a:rPr lang="en-US" dirty="0"/>
              <a:t>Introduction</a:t>
            </a:r>
            <a:endParaRPr lang="en-ZA" dirty="0"/>
          </a:p>
        </p:txBody>
      </p:sp>
      <p:sp>
        <p:nvSpPr>
          <p:cNvPr id="5" name="Text Placeholder 4">
            <a:extLst>
              <a:ext uri="{FF2B5EF4-FFF2-40B4-BE49-F238E27FC236}">
                <a16:creationId xmlns:a16="http://schemas.microsoft.com/office/drawing/2014/main" id="{18E0BC09-0008-722A-85A7-1F3FEB542A4F}"/>
              </a:ext>
            </a:extLst>
          </p:cNvPr>
          <p:cNvSpPr>
            <a:spLocks noGrp="1"/>
          </p:cNvSpPr>
          <p:nvPr>
            <p:ph type="body" sz="quarter" idx="13"/>
          </p:nvPr>
        </p:nvSpPr>
        <p:spPr>
          <a:xfrm>
            <a:off x="5610225" y="1333501"/>
            <a:ext cx="6066361" cy="4943474"/>
          </a:xfrm>
        </p:spPr>
        <p:txBody>
          <a:bodyPr>
            <a:normAutofit/>
          </a:bodyPr>
          <a:lstStyle/>
          <a:p>
            <a:r>
              <a:rPr lang="en-US" sz="2000" b="1" u="sng" dirty="0"/>
              <a:t>Project Background and context</a:t>
            </a:r>
          </a:p>
          <a:p>
            <a:pPr marL="285750" indent="-285750">
              <a:lnSpc>
                <a:spcPct val="150000"/>
              </a:lnSpc>
              <a:spcBef>
                <a:spcPts val="0"/>
              </a:spcBef>
              <a:buFont typeface="Arial" panose="020B0604020202020204" pitchFamily="34" charset="0"/>
              <a:buChar char="•"/>
            </a:pPr>
            <a:r>
              <a:rPr lang="en-US" sz="1600" dirty="0"/>
              <a:t>As the commercial space age arrives, more companies are making travel in space possible and affordable for everyone.</a:t>
            </a:r>
          </a:p>
          <a:p>
            <a:pPr marL="285750" indent="-285750">
              <a:lnSpc>
                <a:spcPct val="150000"/>
              </a:lnSpc>
              <a:spcBef>
                <a:spcPts val="0"/>
              </a:spcBef>
              <a:buFont typeface="Arial" panose="020B0604020202020204" pitchFamily="34" charset="0"/>
              <a:buChar char="•"/>
            </a:pPr>
            <a:r>
              <a:rPr lang="en-US" sz="1600" dirty="0"/>
              <a:t>SpaceX being the most successful one of all, was able to reuse their first stage landings, and save up costs of over 100 millions as compared to other providers.</a:t>
            </a:r>
          </a:p>
          <a:p>
            <a:pPr marL="285750" indent="-285750">
              <a:lnSpc>
                <a:spcPct val="150000"/>
              </a:lnSpc>
              <a:spcBef>
                <a:spcPts val="0"/>
              </a:spcBef>
              <a:buFont typeface="Arial" panose="020B0604020202020204" pitchFamily="34" charset="0"/>
              <a:buChar char="•"/>
            </a:pPr>
            <a:r>
              <a:rPr lang="en-US" sz="1600" dirty="0"/>
              <a:t>Space Y, plans to compete with SpaceX </a:t>
            </a:r>
          </a:p>
          <a:p>
            <a:pPr>
              <a:lnSpc>
                <a:spcPct val="150000"/>
              </a:lnSpc>
              <a:spcBef>
                <a:spcPts val="0"/>
              </a:spcBef>
            </a:pPr>
            <a:r>
              <a:rPr lang="en-US" sz="2000" b="1" u="sng" dirty="0"/>
              <a:t>Problem Statement</a:t>
            </a:r>
          </a:p>
          <a:p>
            <a:pPr marL="342900" indent="-342900">
              <a:lnSpc>
                <a:spcPct val="150000"/>
              </a:lnSpc>
              <a:spcBef>
                <a:spcPts val="0"/>
              </a:spcBef>
              <a:buFont typeface="Arial" panose="020B0604020202020204" pitchFamily="34" charset="0"/>
              <a:buChar char="•"/>
            </a:pPr>
            <a:r>
              <a:rPr lang="en-US" sz="1600" dirty="0"/>
              <a:t>As the first stage are the most expensive, we are to predict the success rate of the first stage</a:t>
            </a:r>
          </a:p>
          <a:p>
            <a:pPr marL="342900" indent="-342900">
              <a:lnSpc>
                <a:spcPct val="150000"/>
              </a:lnSpc>
              <a:spcBef>
                <a:spcPts val="0"/>
              </a:spcBef>
              <a:buFont typeface="Arial" panose="020B0604020202020204" pitchFamily="34" charset="0"/>
              <a:buChar char="•"/>
            </a:pPr>
            <a:r>
              <a:rPr lang="en-US" sz="1600" dirty="0"/>
              <a:t>To determine the price of each launch from the success rate of the first stage</a:t>
            </a:r>
          </a:p>
          <a:p>
            <a:pPr marL="342900" indent="-342900">
              <a:lnSpc>
                <a:spcPct val="150000"/>
              </a:lnSpc>
              <a:spcBef>
                <a:spcPts val="0"/>
              </a:spcBef>
              <a:buFont typeface="Arial" panose="020B0604020202020204" pitchFamily="34" charset="0"/>
              <a:buChar char="•"/>
            </a:pPr>
            <a:r>
              <a:rPr lang="en-US" sz="1600" dirty="0"/>
              <a:t>To predict whether if SpaceX will reuse the first stage</a:t>
            </a:r>
          </a:p>
        </p:txBody>
      </p:sp>
    </p:spTree>
    <p:extLst>
      <p:ext uri="{BB962C8B-B14F-4D97-AF65-F5344CB8AC3E}">
        <p14:creationId xmlns:p14="http://schemas.microsoft.com/office/powerpoint/2010/main" val="936314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E7463-AFAF-B70B-2F84-9C46A18AE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0644F-4F39-66BA-0CE5-79166FDDD869}"/>
              </a:ext>
            </a:extLst>
          </p:cNvPr>
          <p:cNvSpPr>
            <a:spLocks noGrp="1"/>
          </p:cNvSpPr>
          <p:nvPr>
            <p:ph type="title"/>
          </p:nvPr>
        </p:nvSpPr>
        <p:spPr>
          <a:xfrm>
            <a:off x="911352" y="628650"/>
            <a:ext cx="8346948" cy="789180"/>
          </a:xfrm>
        </p:spPr>
        <p:txBody>
          <a:bodyPr/>
          <a:lstStyle/>
          <a:p>
            <a:r>
              <a:rPr lang="en-US" dirty="0"/>
              <a:t>launch site with highest Success ratio</a:t>
            </a:r>
          </a:p>
        </p:txBody>
      </p:sp>
      <p:sp>
        <p:nvSpPr>
          <p:cNvPr id="4" name="Text Placeholder 3">
            <a:extLst>
              <a:ext uri="{FF2B5EF4-FFF2-40B4-BE49-F238E27FC236}">
                <a16:creationId xmlns:a16="http://schemas.microsoft.com/office/drawing/2014/main" id="{5D590378-86E1-CFA5-2A9A-0D3347C3963B}"/>
              </a:ext>
            </a:extLst>
          </p:cNvPr>
          <p:cNvSpPr>
            <a:spLocks noGrp="1"/>
          </p:cNvSpPr>
          <p:nvPr>
            <p:ph type="body" sz="quarter" idx="11"/>
          </p:nvPr>
        </p:nvSpPr>
        <p:spPr>
          <a:xfrm>
            <a:off x="911352" y="5007984"/>
            <a:ext cx="10042398" cy="1221366"/>
          </a:xfrm>
        </p:spPr>
        <p:txBody>
          <a:bodyPr>
            <a:normAutofit/>
          </a:bodyPr>
          <a:lstStyle/>
          <a:p>
            <a:r>
              <a:rPr lang="en-US" sz="1400" dirty="0"/>
              <a:t>The Pie chart above showcases the landing success outcome ratio for KSC LC-39A launch site, with 76.9% of its landing outcomes being successful, making it the launch sites with the highest success ratio in launch outcomes.</a:t>
            </a:r>
          </a:p>
          <a:p>
            <a:r>
              <a:rPr lang="en-US" sz="1400" dirty="0"/>
              <a:t>KSC LC-39A achieved the highest successful landing outcome with a total of 13 launches, in which 10 of the launches have landed successfully, and only 3 of the launches have failed its landing.</a:t>
            </a:r>
          </a:p>
        </p:txBody>
      </p:sp>
      <p:sp>
        <p:nvSpPr>
          <p:cNvPr id="5" name="Slide Number Placeholder 4">
            <a:extLst>
              <a:ext uri="{FF2B5EF4-FFF2-40B4-BE49-F238E27FC236}">
                <a16:creationId xmlns:a16="http://schemas.microsoft.com/office/drawing/2014/main" id="{B647FBCC-495E-504E-72FC-31D6F1DFD804}"/>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40</a:t>
            </a:fld>
            <a:endParaRPr lang="en-US" dirty="0"/>
          </a:p>
        </p:txBody>
      </p:sp>
      <p:pic>
        <p:nvPicPr>
          <p:cNvPr id="6" name="Picture 5" descr="A blue and red pie chart&#10;&#10;Description automatically generated">
            <a:extLst>
              <a:ext uri="{FF2B5EF4-FFF2-40B4-BE49-F238E27FC236}">
                <a16:creationId xmlns:a16="http://schemas.microsoft.com/office/drawing/2014/main" id="{6B225F92-ACB2-CE16-C36E-9649C5599EB3}"/>
              </a:ext>
            </a:extLst>
          </p:cNvPr>
          <p:cNvPicPr>
            <a:picLocks noChangeAspect="1"/>
          </p:cNvPicPr>
          <p:nvPr/>
        </p:nvPicPr>
        <p:blipFill>
          <a:blip r:embed="rId2"/>
          <a:stretch>
            <a:fillRect/>
          </a:stretch>
        </p:blipFill>
        <p:spPr>
          <a:xfrm>
            <a:off x="803175" y="1730844"/>
            <a:ext cx="10258751" cy="2840300"/>
          </a:xfrm>
          <a:prstGeom prst="rect">
            <a:avLst/>
          </a:prstGeom>
        </p:spPr>
      </p:pic>
    </p:spTree>
    <p:extLst>
      <p:ext uri="{BB962C8B-B14F-4D97-AF65-F5344CB8AC3E}">
        <p14:creationId xmlns:p14="http://schemas.microsoft.com/office/powerpoint/2010/main" val="192106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3D16F-E7B9-CC86-726B-6C4F16CB7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02BBF2-AA51-3929-A9AE-FBBCAC0366D3}"/>
              </a:ext>
            </a:extLst>
          </p:cNvPr>
          <p:cNvSpPr>
            <a:spLocks noGrp="1"/>
          </p:cNvSpPr>
          <p:nvPr>
            <p:ph type="title"/>
          </p:nvPr>
        </p:nvSpPr>
        <p:spPr>
          <a:xfrm>
            <a:off x="911352" y="619125"/>
            <a:ext cx="8080248" cy="960630"/>
          </a:xfrm>
        </p:spPr>
        <p:txBody>
          <a:bodyPr/>
          <a:lstStyle/>
          <a:p>
            <a:r>
              <a:rPr lang="en-US" dirty="0"/>
              <a:t>Relationship between Payload Mass and Launch outcomes</a:t>
            </a:r>
          </a:p>
        </p:txBody>
      </p:sp>
      <p:sp>
        <p:nvSpPr>
          <p:cNvPr id="5" name="Slide Number Placeholder 4">
            <a:extLst>
              <a:ext uri="{FF2B5EF4-FFF2-40B4-BE49-F238E27FC236}">
                <a16:creationId xmlns:a16="http://schemas.microsoft.com/office/drawing/2014/main" id="{37A4D9A5-C083-52FE-0BFA-4DCAF36818CA}"/>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41</a:t>
            </a:fld>
            <a:endParaRPr lang="en-US" dirty="0"/>
          </a:p>
        </p:txBody>
      </p:sp>
      <p:sp>
        <p:nvSpPr>
          <p:cNvPr id="7" name="Text Placeholder 3">
            <a:extLst>
              <a:ext uri="{FF2B5EF4-FFF2-40B4-BE49-F238E27FC236}">
                <a16:creationId xmlns:a16="http://schemas.microsoft.com/office/drawing/2014/main" id="{D71776D3-5E25-12BD-E686-88EF9FBCCE1B}"/>
              </a:ext>
            </a:extLst>
          </p:cNvPr>
          <p:cNvSpPr txBox="1">
            <a:spLocks/>
          </p:cNvSpPr>
          <p:nvPr/>
        </p:nvSpPr>
        <p:spPr>
          <a:xfrm>
            <a:off x="911352" y="4631040"/>
            <a:ext cx="9803802" cy="167223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The scatterplot above showcases the relationship between payload mass and landing outcomes from all launch sites along with their booster version categories. </a:t>
            </a:r>
          </a:p>
          <a:p>
            <a:r>
              <a:rPr lang="en-US" sz="1200" dirty="0"/>
              <a:t>The payload range within the Dashboard can be adjusted with the range slider for better interpretation of the variables’ relationship.</a:t>
            </a:r>
          </a:p>
          <a:p>
            <a:r>
              <a:rPr lang="en-US" sz="1200" dirty="0"/>
              <a:t>It can be seen from the plot above that most successful launches are associated with the Booster Version Category of “FT”, and most failure are associated with “v1.1”. </a:t>
            </a:r>
          </a:p>
          <a:p>
            <a:r>
              <a:rPr lang="en-US" sz="1200" dirty="0"/>
              <a:t>The Range between 2000kg to 6000kg can also be seen as the range with the highest success ratio according from the scatterplot</a:t>
            </a:r>
          </a:p>
        </p:txBody>
      </p:sp>
      <p:pic>
        <p:nvPicPr>
          <p:cNvPr id="9" name="Picture 8" descr="A white rectangular object with colorful dots&#10;&#10;Description automatically generated">
            <a:extLst>
              <a:ext uri="{FF2B5EF4-FFF2-40B4-BE49-F238E27FC236}">
                <a16:creationId xmlns:a16="http://schemas.microsoft.com/office/drawing/2014/main" id="{4922B9B9-9D9B-93B2-7BB9-3FADD63736BB}"/>
              </a:ext>
            </a:extLst>
          </p:cNvPr>
          <p:cNvPicPr>
            <a:picLocks noChangeAspect="1"/>
          </p:cNvPicPr>
          <p:nvPr/>
        </p:nvPicPr>
        <p:blipFill>
          <a:blip r:embed="rId3"/>
          <a:stretch>
            <a:fillRect/>
          </a:stretch>
        </p:blipFill>
        <p:spPr>
          <a:xfrm>
            <a:off x="727934" y="1683013"/>
            <a:ext cx="10736132" cy="2891371"/>
          </a:xfrm>
          <a:prstGeom prst="rect">
            <a:avLst/>
          </a:prstGeom>
        </p:spPr>
      </p:pic>
    </p:spTree>
    <p:extLst>
      <p:ext uri="{BB962C8B-B14F-4D97-AF65-F5344CB8AC3E}">
        <p14:creationId xmlns:p14="http://schemas.microsoft.com/office/powerpoint/2010/main" val="4204935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A07C5-5E85-0224-6243-EEA495282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58FF6-ACCA-C6BA-962B-2BE89840164A}"/>
              </a:ext>
            </a:extLst>
          </p:cNvPr>
          <p:cNvSpPr>
            <a:spLocks noGrp="1"/>
          </p:cNvSpPr>
          <p:nvPr>
            <p:ph type="title"/>
          </p:nvPr>
        </p:nvSpPr>
        <p:spPr>
          <a:xfrm>
            <a:off x="911352" y="866774"/>
            <a:ext cx="8670798" cy="551055"/>
          </a:xfrm>
        </p:spPr>
        <p:txBody>
          <a:bodyPr>
            <a:normAutofit/>
          </a:bodyPr>
          <a:lstStyle/>
          <a:p>
            <a:r>
              <a:rPr lang="en-US" dirty="0"/>
              <a:t>Lowest success ratio payload range</a:t>
            </a:r>
          </a:p>
        </p:txBody>
      </p:sp>
      <p:sp>
        <p:nvSpPr>
          <p:cNvPr id="5" name="Slide Number Placeholder 4">
            <a:extLst>
              <a:ext uri="{FF2B5EF4-FFF2-40B4-BE49-F238E27FC236}">
                <a16:creationId xmlns:a16="http://schemas.microsoft.com/office/drawing/2014/main" id="{9256564D-B4BD-5C88-A05F-55A255548F25}"/>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42</a:t>
            </a:fld>
            <a:endParaRPr lang="en-US" dirty="0"/>
          </a:p>
        </p:txBody>
      </p:sp>
      <p:sp>
        <p:nvSpPr>
          <p:cNvPr id="8" name="Text Placeholder 3">
            <a:extLst>
              <a:ext uri="{FF2B5EF4-FFF2-40B4-BE49-F238E27FC236}">
                <a16:creationId xmlns:a16="http://schemas.microsoft.com/office/drawing/2014/main" id="{4D323FFB-7930-5A4F-F97D-9105A73AB94A}"/>
              </a:ext>
            </a:extLst>
          </p:cNvPr>
          <p:cNvSpPr txBox="1">
            <a:spLocks/>
          </p:cNvSpPr>
          <p:nvPr/>
        </p:nvSpPr>
        <p:spPr>
          <a:xfrm>
            <a:off x="911352" y="4884159"/>
            <a:ext cx="10042398" cy="13624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The scatterplot above showcases the relationship between payload mass and landing outcome from each launch within the payload mass range of 5000kg to 8000kg.</a:t>
            </a:r>
          </a:p>
          <a:p>
            <a:r>
              <a:rPr lang="en-US" sz="1400" dirty="0"/>
              <a:t>It can be seen from the plot above that most launches fail when it comes to the payload mass range between 5000kg to 8000kg, making this range as the lowest success ratio for launch outcomes. </a:t>
            </a:r>
          </a:p>
        </p:txBody>
      </p:sp>
      <p:pic>
        <p:nvPicPr>
          <p:cNvPr id="10" name="Picture 9">
            <a:extLst>
              <a:ext uri="{FF2B5EF4-FFF2-40B4-BE49-F238E27FC236}">
                <a16:creationId xmlns:a16="http://schemas.microsoft.com/office/drawing/2014/main" id="{BAD5E1C0-C658-E772-AFAD-911C4BABDB49}"/>
              </a:ext>
            </a:extLst>
          </p:cNvPr>
          <p:cNvPicPr>
            <a:picLocks noChangeAspect="1"/>
          </p:cNvPicPr>
          <p:nvPr/>
        </p:nvPicPr>
        <p:blipFill>
          <a:blip r:embed="rId2"/>
          <a:stretch>
            <a:fillRect/>
          </a:stretch>
        </p:blipFill>
        <p:spPr>
          <a:xfrm>
            <a:off x="852487" y="1732553"/>
            <a:ext cx="10487025" cy="2836881"/>
          </a:xfrm>
          <a:prstGeom prst="rect">
            <a:avLst/>
          </a:prstGeom>
        </p:spPr>
      </p:pic>
    </p:spTree>
    <p:extLst>
      <p:ext uri="{BB962C8B-B14F-4D97-AF65-F5344CB8AC3E}">
        <p14:creationId xmlns:p14="http://schemas.microsoft.com/office/powerpoint/2010/main" val="237029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59959-1B6F-56A0-2256-620903E62C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28601D-00BE-69BD-7278-7EBF7E5DC963}"/>
              </a:ext>
            </a:extLst>
          </p:cNvPr>
          <p:cNvSpPr>
            <a:spLocks noGrp="1"/>
          </p:cNvSpPr>
          <p:nvPr>
            <p:ph type="title"/>
          </p:nvPr>
        </p:nvSpPr>
        <p:spPr>
          <a:xfrm>
            <a:off x="5029200" y="2777871"/>
            <a:ext cx="6569202" cy="1302258"/>
          </a:xfrm>
        </p:spPr>
        <p:txBody>
          <a:bodyPr vert="horz" lIns="91440" tIns="45720" rIns="91440" bIns="45720" rtlCol="0" anchor="b">
            <a:normAutofit/>
          </a:bodyPr>
          <a:lstStyle/>
          <a:p>
            <a:pPr algn="r"/>
            <a:r>
              <a:rPr lang="en-US" b="1" kern="1200" cap="all" baseline="0" dirty="0">
                <a:latin typeface="+mj-lt"/>
                <a:ea typeface="+mj-ea"/>
                <a:cs typeface="+mj-cs"/>
              </a:rPr>
              <a:t>Predictive analysis</a:t>
            </a:r>
            <a:br>
              <a:rPr lang="en-US" b="1" kern="1200" cap="all" baseline="0" dirty="0">
                <a:latin typeface="+mj-lt"/>
                <a:ea typeface="+mj-ea"/>
                <a:cs typeface="+mj-cs"/>
              </a:rPr>
            </a:br>
            <a:r>
              <a:rPr lang="en-US" b="1" kern="1200" cap="all" baseline="0" dirty="0">
                <a:latin typeface="+mj-lt"/>
                <a:ea typeface="+mj-ea"/>
                <a:cs typeface="+mj-cs"/>
              </a:rPr>
              <a:t>(Classification)</a:t>
            </a:r>
          </a:p>
        </p:txBody>
      </p:sp>
      <p:pic>
        <p:nvPicPr>
          <p:cNvPr id="7" name="Picture Placeholder 6" descr="A person in a white coat and blue cap looking at a glowing cube&#10;&#10;Description automatically generated">
            <a:extLst>
              <a:ext uri="{FF2B5EF4-FFF2-40B4-BE49-F238E27FC236}">
                <a16:creationId xmlns:a16="http://schemas.microsoft.com/office/drawing/2014/main" id="{96146BF7-E747-A1E0-1F90-B6C5D21D412F}"/>
              </a:ext>
            </a:extLst>
          </p:cNvPr>
          <p:cNvPicPr>
            <a:picLocks noGrp="1" noChangeAspect="1"/>
          </p:cNvPicPr>
          <p:nvPr>
            <p:ph type="pic" sz="quarter" idx="10"/>
          </p:nvPr>
        </p:nvPicPr>
        <p:blipFill>
          <a:blip r:embed="rId2"/>
          <a:srcRect l="57734" r="3233"/>
          <a:stretch/>
        </p:blipFill>
        <p:spPr>
          <a:xfrm>
            <a:off x="-15240" y="-15240"/>
            <a:ext cx="4625340" cy="6873240"/>
          </a:xfrm>
          <a:noFill/>
        </p:spPr>
      </p:pic>
      <p:sp>
        <p:nvSpPr>
          <p:cNvPr id="8" name="Title 2">
            <a:extLst>
              <a:ext uri="{FF2B5EF4-FFF2-40B4-BE49-F238E27FC236}">
                <a16:creationId xmlns:a16="http://schemas.microsoft.com/office/drawing/2014/main" id="{DFD43895-A478-047D-BCBE-307016DD751B}"/>
              </a:ext>
            </a:extLst>
          </p:cNvPr>
          <p:cNvSpPr txBox="1">
            <a:spLocks/>
          </p:cNvSpPr>
          <p:nvPr/>
        </p:nvSpPr>
        <p:spPr>
          <a:xfrm>
            <a:off x="10214610" y="466725"/>
            <a:ext cx="1383792" cy="3695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pPr algn="r"/>
            <a:r>
              <a:rPr lang="en-US" sz="1600" dirty="0"/>
              <a:t>Section 5</a:t>
            </a:r>
          </a:p>
        </p:txBody>
      </p:sp>
    </p:spTree>
    <p:extLst>
      <p:ext uri="{BB962C8B-B14F-4D97-AF65-F5344CB8AC3E}">
        <p14:creationId xmlns:p14="http://schemas.microsoft.com/office/powerpoint/2010/main" val="309797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275F8-3EB6-0E21-983C-0631FDC422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F89D9-3BB0-7FB7-DEA7-481DBEB8B48B}"/>
              </a:ext>
            </a:extLst>
          </p:cNvPr>
          <p:cNvSpPr>
            <a:spLocks noGrp="1"/>
          </p:cNvSpPr>
          <p:nvPr>
            <p:ph type="title"/>
          </p:nvPr>
        </p:nvSpPr>
        <p:spPr>
          <a:xfrm>
            <a:off x="899159" y="137160"/>
            <a:ext cx="6597015" cy="1249680"/>
          </a:xfrm>
        </p:spPr>
        <p:txBody>
          <a:bodyPr/>
          <a:lstStyle/>
          <a:p>
            <a:r>
              <a:rPr lang="en-US" dirty="0"/>
              <a:t>Classification accuracy</a:t>
            </a:r>
            <a:endParaRPr lang="en-ZA" dirty="0"/>
          </a:p>
        </p:txBody>
      </p:sp>
      <p:sp>
        <p:nvSpPr>
          <p:cNvPr id="3" name="Text Placeholder 2">
            <a:extLst>
              <a:ext uri="{FF2B5EF4-FFF2-40B4-BE49-F238E27FC236}">
                <a16:creationId xmlns:a16="http://schemas.microsoft.com/office/drawing/2014/main" id="{37DD3677-3CCD-CB99-EE39-AD573F5B05D8}"/>
              </a:ext>
            </a:extLst>
          </p:cNvPr>
          <p:cNvSpPr>
            <a:spLocks noGrp="1"/>
          </p:cNvSpPr>
          <p:nvPr>
            <p:ph type="body" sz="quarter" idx="11"/>
          </p:nvPr>
        </p:nvSpPr>
        <p:spPr>
          <a:xfrm>
            <a:off x="899159" y="1743229"/>
            <a:ext cx="4662545" cy="4389129"/>
          </a:xfrm>
        </p:spPr>
        <p:txBody>
          <a:bodyPr>
            <a:normAutofit/>
          </a:bodyPr>
          <a:lstStyle/>
          <a:p>
            <a:pPr>
              <a:lnSpc>
                <a:spcPct val="150000"/>
              </a:lnSpc>
              <a:spcAft>
                <a:spcPts val="0"/>
              </a:spcAft>
            </a:pPr>
            <a:r>
              <a:rPr lang="en-US" sz="1600" dirty="0"/>
              <a:t>Based on the horizontal bar chart as shown</a:t>
            </a:r>
            <a:r>
              <a:rPr lang="en-US" sz="1800" dirty="0"/>
              <a:t>, </a:t>
            </a:r>
          </a:p>
          <a:p>
            <a:pPr marL="742950" lvl="1" indent="-285750">
              <a:lnSpc>
                <a:spcPct val="150000"/>
              </a:lnSpc>
              <a:spcAft>
                <a:spcPts val="0"/>
              </a:spcAft>
              <a:buFont typeface="Wingdings" panose="05000000000000000000" pitchFamily="2" charset="2"/>
              <a:buChar char="§"/>
            </a:pPr>
            <a:r>
              <a:rPr lang="en-US" sz="1400" dirty="0">
                <a:solidFill>
                  <a:schemeClr val="tx2">
                    <a:lumMod val="75000"/>
                    <a:lumOff val="25000"/>
                  </a:schemeClr>
                </a:solidFill>
              </a:rPr>
              <a:t>All models displayed similar performance </a:t>
            </a:r>
          </a:p>
          <a:p>
            <a:pPr marL="742950" lvl="1" indent="-285750">
              <a:lnSpc>
                <a:spcPct val="150000"/>
              </a:lnSpc>
              <a:spcAft>
                <a:spcPts val="0"/>
              </a:spcAft>
              <a:buFont typeface="Wingdings" panose="05000000000000000000" pitchFamily="2" charset="2"/>
              <a:buChar char="§"/>
            </a:pPr>
            <a:r>
              <a:rPr lang="en-US" sz="1400" dirty="0">
                <a:solidFill>
                  <a:schemeClr val="tx2">
                    <a:lumMod val="75000"/>
                    <a:lumOff val="25000"/>
                  </a:schemeClr>
                </a:solidFill>
              </a:rPr>
              <a:t>With accuracy being 83.33% across all models</a:t>
            </a:r>
            <a:r>
              <a:rPr lang="en-US" sz="1400" dirty="0">
                <a:solidFill>
                  <a:schemeClr val="tx1">
                    <a:lumMod val="85000"/>
                    <a:lumOff val="15000"/>
                  </a:schemeClr>
                </a:solidFill>
              </a:rPr>
              <a:t>. </a:t>
            </a:r>
          </a:p>
          <a:p>
            <a:r>
              <a:rPr lang="en-US" sz="500" dirty="0"/>
              <a:t> </a:t>
            </a:r>
          </a:p>
          <a:p>
            <a:r>
              <a:rPr lang="en-US" sz="1600" dirty="0"/>
              <a:t>However, as the sample size of the testing dataset was only 18, the result should be interpreted with cautions due to its small test sample size.</a:t>
            </a:r>
          </a:p>
          <a:p>
            <a:r>
              <a:rPr lang="en-US" sz="1600" dirty="0"/>
              <a:t>Such an issue may cause larger variances within the accuracy results, causing inaccurate value to be produced from </a:t>
            </a:r>
            <a:r>
              <a:rPr lang="en-US" sz="1600" dirty="0">
                <a:solidFill>
                  <a:schemeClr val="accent2"/>
                </a:solidFill>
              </a:rPr>
              <a:t>overfitting or underfitting </a:t>
            </a:r>
            <a:r>
              <a:rPr lang="en-US" sz="1600" dirty="0"/>
              <a:t>models</a:t>
            </a:r>
          </a:p>
          <a:p>
            <a:r>
              <a:rPr lang="en-US" sz="1600" dirty="0"/>
              <a:t>It is suggested that more testing sample should be collected for further analysis on model testing</a:t>
            </a:r>
          </a:p>
        </p:txBody>
      </p:sp>
      <p:sp>
        <p:nvSpPr>
          <p:cNvPr id="4" name="Slide Number Placeholder 3">
            <a:extLst>
              <a:ext uri="{FF2B5EF4-FFF2-40B4-BE49-F238E27FC236}">
                <a16:creationId xmlns:a16="http://schemas.microsoft.com/office/drawing/2014/main" id="{628994FB-7A46-A69D-EB23-4226ABDAD211}"/>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44</a:t>
            </a:fld>
            <a:endParaRPr lang="en-US" dirty="0"/>
          </a:p>
        </p:txBody>
      </p:sp>
      <p:pic>
        <p:nvPicPr>
          <p:cNvPr id="6" name="Content Placeholder 5" descr="A bar chart with green and blue bars&#10;&#10;Description automatically generated">
            <a:extLst>
              <a:ext uri="{FF2B5EF4-FFF2-40B4-BE49-F238E27FC236}">
                <a16:creationId xmlns:a16="http://schemas.microsoft.com/office/drawing/2014/main" id="{66EED4F3-98D7-F027-FC33-6F69CC4D2038}"/>
              </a:ext>
            </a:extLst>
          </p:cNvPr>
          <p:cNvPicPr>
            <a:picLocks noGrp="1" noChangeAspect="1"/>
          </p:cNvPicPr>
          <p:nvPr>
            <p:ph sz="quarter" idx="13"/>
          </p:nvPr>
        </p:nvPicPr>
        <p:blipFill>
          <a:blip r:embed="rId2"/>
          <a:stretch>
            <a:fillRect/>
          </a:stretch>
        </p:blipFill>
        <p:spPr>
          <a:xfrm>
            <a:off x="5779764" y="1743229"/>
            <a:ext cx="5852172" cy="4389129"/>
          </a:xfrm>
        </p:spPr>
      </p:pic>
    </p:spTree>
    <p:extLst>
      <p:ext uri="{BB962C8B-B14F-4D97-AF65-F5344CB8AC3E}">
        <p14:creationId xmlns:p14="http://schemas.microsoft.com/office/powerpoint/2010/main" val="264443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C83AE-EFE0-5A9D-0346-F320C6D05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CD999-5CA6-0F84-2417-3EC0DA9C1B4A}"/>
              </a:ext>
            </a:extLst>
          </p:cNvPr>
          <p:cNvSpPr>
            <a:spLocks noGrp="1"/>
          </p:cNvSpPr>
          <p:nvPr>
            <p:ph type="title"/>
          </p:nvPr>
        </p:nvSpPr>
        <p:spPr>
          <a:xfrm>
            <a:off x="899159" y="137160"/>
            <a:ext cx="6597015" cy="1249680"/>
          </a:xfrm>
        </p:spPr>
        <p:txBody>
          <a:bodyPr/>
          <a:lstStyle/>
          <a:p>
            <a:r>
              <a:rPr lang="en-US" dirty="0"/>
              <a:t>Confusion matrix</a:t>
            </a:r>
            <a:endParaRPr lang="en-ZA" dirty="0"/>
          </a:p>
        </p:txBody>
      </p:sp>
      <p:sp>
        <p:nvSpPr>
          <p:cNvPr id="3" name="Text Placeholder 2">
            <a:extLst>
              <a:ext uri="{FF2B5EF4-FFF2-40B4-BE49-F238E27FC236}">
                <a16:creationId xmlns:a16="http://schemas.microsoft.com/office/drawing/2014/main" id="{63B2A4E1-B3FD-A738-8F78-8684EB4085F9}"/>
              </a:ext>
            </a:extLst>
          </p:cNvPr>
          <p:cNvSpPr>
            <a:spLocks noGrp="1"/>
          </p:cNvSpPr>
          <p:nvPr>
            <p:ph type="body" sz="quarter" idx="11"/>
          </p:nvPr>
        </p:nvSpPr>
        <p:spPr>
          <a:xfrm>
            <a:off x="899159" y="1743230"/>
            <a:ext cx="4425876" cy="4292310"/>
          </a:xfrm>
        </p:spPr>
        <p:txBody>
          <a:bodyPr>
            <a:normAutofit lnSpcReduction="10000"/>
          </a:bodyPr>
          <a:lstStyle/>
          <a:p>
            <a:r>
              <a:rPr lang="en-US" sz="1600" dirty="0"/>
              <a:t>Since all models have the </a:t>
            </a:r>
            <a:r>
              <a:rPr lang="en-US" sz="1600" dirty="0">
                <a:solidFill>
                  <a:schemeClr val="tx2"/>
                </a:solidFill>
              </a:rPr>
              <a:t>exact same performance</a:t>
            </a:r>
            <a:r>
              <a:rPr lang="en-US" sz="1600" dirty="0"/>
              <a:t> based on the confusion matrix, all models are interpreted similarly.</a:t>
            </a:r>
          </a:p>
          <a:p>
            <a:pPr marL="285750" indent="-285750">
              <a:buFont typeface="Wingdings" panose="05000000000000000000" pitchFamily="2" charset="2"/>
              <a:buChar char="Ø"/>
            </a:pPr>
            <a:r>
              <a:rPr lang="en-US" sz="1400" dirty="0">
                <a:solidFill>
                  <a:srgbClr val="007635"/>
                </a:solidFill>
              </a:rPr>
              <a:t>All models were able to successfully predict 12 successful landings</a:t>
            </a:r>
          </a:p>
          <a:p>
            <a:pPr marL="285750" indent="-285750">
              <a:buFont typeface="Wingdings" panose="05000000000000000000" pitchFamily="2" charset="2"/>
              <a:buChar char="Ø"/>
            </a:pPr>
            <a:r>
              <a:rPr lang="en-US" sz="1400" dirty="0">
                <a:solidFill>
                  <a:srgbClr val="007635"/>
                </a:solidFill>
              </a:rPr>
              <a:t>All models were able to successfully predict 3 unsuccessful landings </a:t>
            </a:r>
          </a:p>
          <a:p>
            <a:pPr marL="285750" indent="-285750">
              <a:buFont typeface="Wingdings" panose="05000000000000000000" pitchFamily="2" charset="2"/>
              <a:buChar char="Ø"/>
            </a:pPr>
            <a:r>
              <a:rPr lang="en-US" sz="1400" dirty="0">
                <a:solidFill>
                  <a:srgbClr val="007635"/>
                </a:solidFill>
              </a:rPr>
              <a:t>All models had 3 false positive predictions where the models predicted 3 successful landings with their true label being unsuccessful landings</a:t>
            </a:r>
          </a:p>
          <a:p>
            <a:r>
              <a:rPr lang="en-US" sz="1600" dirty="0"/>
              <a:t>This shows that all models had a </a:t>
            </a:r>
            <a:r>
              <a:rPr lang="en-US" sz="1600" dirty="0">
                <a:solidFill>
                  <a:schemeClr val="tx2">
                    <a:lumMod val="75000"/>
                    <a:lumOff val="25000"/>
                  </a:schemeClr>
                </a:solidFill>
              </a:rPr>
              <a:t>high accuracy</a:t>
            </a:r>
            <a:r>
              <a:rPr lang="en-US" sz="1600" dirty="0"/>
              <a:t> in terms of predicting the success ratio of landing outcomes.</a:t>
            </a:r>
          </a:p>
          <a:p>
            <a:r>
              <a:rPr lang="en-US" sz="1600" dirty="0"/>
              <a:t>Though the </a:t>
            </a:r>
            <a:r>
              <a:rPr lang="en-US" sz="1600" dirty="0">
                <a:solidFill>
                  <a:schemeClr val="accent2">
                    <a:lumMod val="75000"/>
                  </a:schemeClr>
                </a:solidFill>
              </a:rPr>
              <a:t>previous cautions </a:t>
            </a:r>
            <a:r>
              <a:rPr lang="en-US" sz="1600" dirty="0"/>
              <a:t>mentioned should also be taken into consideration for better interpretation of the models.</a:t>
            </a:r>
            <a:endParaRPr lang="en-US" sz="1400" dirty="0"/>
          </a:p>
        </p:txBody>
      </p:sp>
      <p:sp>
        <p:nvSpPr>
          <p:cNvPr id="4" name="Slide Number Placeholder 3">
            <a:extLst>
              <a:ext uri="{FF2B5EF4-FFF2-40B4-BE49-F238E27FC236}">
                <a16:creationId xmlns:a16="http://schemas.microsoft.com/office/drawing/2014/main" id="{F7081FFF-27DF-45B9-B777-1F7461B4CF4D}"/>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45</a:t>
            </a:fld>
            <a:endParaRPr lang="en-US" dirty="0"/>
          </a:p>
        </p:txBody>
      </p:sp>
      <p:pic>
        <p:nvPicPr>
          <p:cNvPr id="6" name="Content Placeholder 5" descr="A graph of a diagram&#10;&#10;Description automatically generated with medium confidence">
            <a:extLst>
              <a:ext uri="{FF2B5EF4-FFF2-40B4-BE49-F238E27FC236}">
                <a16:creationId xmlns:a16="http://schemas.microsoft.com/office/drawing/2014/main" id="{CB55D3A4-167C-65FE-8ABA-83E55BF0DE56}"/>
              </a:ext>
            </a:extLst>
          </p:cNvPr>
          <p:cNvPicPr>
            <a:picLocks noGrp="1" noChangeAspect="1"/>
          </p:cNvPicPr>
          <p:nvPr>
            <p:ph sz="quarter" idx="13"/>
          </p:nvPr>
        </p:nvPicPr>
        <p:blipFill>
          <a:blip r:embed="rId2"/>
          <a:stretch>
            <a:fillRect/>
          </a:stretch>
        </p:blipFill>
        <p:spPr>
          <a:xfrm>
            <a:off x="5559003" y="1743230"/>
            <a:ext cx="5852172" cy="4389129"/>
          </a:xfrm>
        </p:spPr>
      </p:pic>
      <p:sp>
        <p:nvSpPr>
          <p:cNvPr id="8" name="TextBox 7">
            <a:extLst>
              <a:ext uri="{FF2B5EF4-FFF2-40B4-BE49-F238E27FC236}">
                <a16:creationId xmlns:a16="http://schemas.microsoft.com/office/drawing/2014/main" id="{0D25E041-CAB1-3E9F-0663-A0C0C310A398}"/>
              </a:ext>
            </a:extLst>
          </p:cNvPr>
          <p:cNvSpPr txBox="1"/>
          <p:nvPr/>
        </p:nvSpPr>
        <p:spPr>
          <a:xfrm>
            <a:off x="6433074" y="1239370"/>
            <a:ext cx="3765176" cy="523220"/>
          </a:xfrm>
          <a:prstGeom prst="rect">
            <a:avLst/>
          </a:prstGeom>
          <a:noFill/>
        </p:spPr>
        <p:txBody>
          <a:bodyPr wrap="square" rtlCol="0">
            <a:spAutoFit/>
          </a:bodyPr>
          <a:lstStyle/>
          <a:p>
            <a:r>
              <a:rPr lang="en-US" sz="1400" b="1" i="1" dirty="0">
                <a:solidFill>
                  <a:srgbClr val="7030A0"/>
                </a:solidFill>
              </a:rPr>
              <a:t>*Correct predictions are on a diagonal from top left to bottom right.*</a:t>
            </a:r>
          </a:p>
        </p:txBody>
      </p:sp>
    </p:spTree>
    <p:extLst>
      <p:ext uri="{BB962C8B-B14F-4D97-AF65-F5344CB8AC3E}">
        <p14:creationId xmlns:p14="http://schemas.microsoft.com/office/powerpoint/2010/main" val="3932298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05A08-F24E-7CEF-2D9A-416451E2C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2975C-0D85-A4C1-93A3-833836C1244C}"/>
              </a:ext>
            </a:extLst>
          </p:cNvPr>
          <p:cNvSpPr>
            <a:spLocks noGrp="1"/>
          </p:cNvSpPr>
          <p:nvPr>
            <p:ph type="title"/>
          </p:nvPr>
        </p:nvSpPr>
        <p:spPr>
          <a:xfrm>
            <a:off x="911352" y="360381"/>
            <a:ext cx="8297380" cy="852640"/>
          </a:xfrm>
        </p:spPr>
        <p:txBody>
          <a:bodyPr/>
          <a:lstStyle/>
          <a:p>
            <a:r>
              <a:rPr lang="en-US" dirty="0"/>
              <a:t>Conclusion</a:t>
            </a:r>
            <a:endParaRPr lang="en-ZA" dirty="0"/>
          </a:p>
        </p:txBody>
      </p:sp>
      <p:sp>
        <p:nvSpPr>
          <p:cNvPr id="4" name="Text Placeholder 3">
            <a:extLst>
              <a:ext uri="{FF2B5EF4-FFF2-40B4-BE49-F238E27FC236}">
                <a16:creationId xmlns:a16="http://schemas.microsoft.com/office/drawing/2014/main" id="{7A30EEB0-8899-997A-AE19-5D640F92CF4F}"/>
              </a:ext>
            </a:extLst>
          </p:cNvPr>
          <p:cNvSpPr>
            <a:spLocks noGrp="1"/>
          </p:cNvSpPr>
          <p:nvPr>
            <p:ph type="body" sz="quarter" idx="13"/>
          </p:nvPr>
        </p:nvSpPr>
        <p:spPr>
          <a:xfrm>
            <a:off x="911352" y="1399032"/>
            <a:ext cx="8576892" cy="5098587"/>
          </a:xfrm>
        </p:spPr>
        <p:txBody>
          <a:bodyPr>
            <a:normAutofit fontScale="92500" lnSpcReduction="10000"/>
          </a:bodyPr>
          <a:lstStyle/>
          <a:p>
            <a:pPr>
              <a:lnSpc>
                <a:spcPct val="160000"/>
              </a:lnSpc>
              <a:spcAft>
                <a:spcPts val="0"/>
              </a:spcAft>
            </a:pPr>
            <a:r>
              <a:rPr lang="fr-FR" sz="1500" dirty="0"/>
              <a:t>The initial goal of </a:t>
            </a:r>
            <a:r>
              <a:rPr lang="en-MY" sz="1500" dirty="0"/>
              <a:t>this current project was to develop machine learning models to </a:t>
            </a:r>
            <a:r>
              <a:rPr lang="en-MY" sz="1500" dirty="0">
                <a:solidFill>
                  <a:srgbClr val="0070C0"/>
                </a:solidFill>
              </a:rPr>
              <a:t>predict the landing outcomes</a:t>
            </a:r>
            <a:r>
              <a:rPr lang="en-MY" sz="1500" dirty="0"/>
              <a:t> of the First Stage for Space Y</a:t>
            </a:r>
          </a:p>
          <a:p>
            <a:pPr>
              <a:lnSpc>
                <a:spcPct val="160000"/>
              </a:lnSpc>
              <a:spcAft>
                <a:spcPts val="0"/>
              </a:spcAft>
            </a:pPr>
            <a:r>
              <a:rPr lang="en-MY" sz="1500" dirty="0"/>
              <a:t>Data was collected from </a:t>
            </a:r>
            <a:r>
              <a:rPr lang="en-MY" sz="1500" dirty="0">
                <a:solidFill>
                  <a:srgbClr val="0070C0"/>
                </a:solidFill>
              </a:rPr>
              <a:t>SpaceX API </a:t>
            </a:r>
            <a:r>
              <a:rPr lang="en-MY" sz="1500" dirty="0"/>
              <a:t>and </a:t>
            </a:r>
            <a:r>
              <a:rPr lang="en-MY" sz="1500" dirty="0">
                <a:solidFill>
                  <a:srgbClr val="0070C0"/>
                </a:solidFill>
              </a:rPr>
              <a:t>Web-Scraped off SpaceX Falcon 9 Wikipedia</a:t>
            </a:r>
            <a:r>
              <a:rPr lang="en-MY" sz="1500" dirty="0"/>
              <a:t>.</a:t>
            </a:r>
          </a:p>
          <a:p>
            <a:pPr>
              <a:lnSpc>
                <a:spcPct val="160000"/>
              </a:lnSpc>
              <a:spcAft>
                <a:spcPts val="0"/>
              </a:spcAft>
            </a:pPr>
            <a:r>
              <a:rPr lang="en-MY" sz="1500" dirty="0"/>
              <a:t>The data were then used to perform </a:t>
            </a:r>
            <a:r>
              <a:rPr lang="en-MY" sz="1500" dirty="0">
                <a:solidFill>
                  <a:srgbClr val="0070C0"/>
                </a:solidFill>
              </a:rPr>
              <a:t>EDA</a:t>
            </a:r>
            <a:r>
              <a:rPr lang="en-MY" sz="1500" dirty="0"/>
              <a:t>, where specific patterns in variables can be noticed and were collected as training data in training the machine learning models for during the EDA, such as:</a:t>
            </a:r>
          </a:p>
          <a:p>
            <a:pPr lvl="1">
              <a:lnSpc>
                <a:spcPct val="160000"/>
              </a:lnSpc>
              <a:spcBef>
                <a:spcPts val="0"/>
              </a:spcBef>
              <a:buFont typeface="Wingdings" panose="05000000000000000000" pitchFamily="2" charset="2"/>
              <a:buChar char="ü"/>
            </a:pPr>
            <a:r>
              <a:rPr lang="en-MY" sz="1300" dirty="0">
                <a:solidFill>
                  <a:srgbClr val="7030A0"/>
                </a:solidFill>
              </a:rPr>
              <a:t>Payload Mass, Flight Numbers, Orbit types and etc.</a:t>
            </a:r>
          </a:p>
          <a:p>
            <a:pPr>
              <a:lnSpc>
                <a:spcPct val="160000"/>
              </a:lnSpc>
              <a:spcAft>
                <a:spcPts val="0"/>
              </a:spcAft>
            </a:pPr>
            <a:r>
              <a:rPr lang="en-MY" sz="1500" dirty="0">
                <a:solidFill>
                  <a:srgbClr val="0070C0"/>
                </a:solidFill>
              </a:rPr>
              <a:t>Dashboard and Folium</a:t>
            </a:r>
            <a:r>
              <a:rPr lang="en-MY" sz="1500" dirty="0"/>
              <a:t> maps were created for better visualization of further analysis</a:t>
            </a:r>
          </a:p>
          <a:p>
            <a:pPr>
              <a:lnSpc>
                <a:spcPct val="160000"/>
              </a:lnSpc>
              <a:spcAft>
                <a:spcPts val="0"/>
              </a:spcAft>
            </a:pPr>
            <a:r>
              <a:rPr lang="en-MY" sz="1500" dirty="0"/>
              <a:t>The final machine learning model building showcased 4 types of models with the </a:t>
            </a:r>
            <a:r>
              <a:rPr lang="en-MY" sz="1500" dirty="0">
                <a:solidFill>
                  <a:srgbClr val="FF0000"/>
                </a:solidFill>
              </a:rPr>
              <a:t>same performance </a:t>
            </a:r>
            <a:r>
              <a:rPr lang="en-MY" sz="1500" dirty="0"/>
              <a:t>and </a:t>
            </a:r>
            <a:r>
              <a:rPr lang="en-MY" sz="1500" dirty="0">
                <a:solidFill>
                  <a:srgbClr val="0070C0"/>
                </a:solidFill>
              </a:rPr>
              <a:t>accuracy of 83%</a:t>
            </a:r>
            <a:r>
              <a:rPr lang="en-MY" sz="1500" dirty="0"/>
              <a:t>, which in theory, </a:t>
            </a:r>
            <a:r>
              <a:rPr lang="en-MY" sz="1500" dirty="0">
                <a:solidFill>
                  <a:srgbClr val="0070C0"/>
                </a:solidFill>
              </a:rPr>
              <a:t>any of the 4 models </a:t>
            </a:r>
            <a:r>
              <a:rPr lang="en-MY" sz="1500" dirty="0"/>
              <a:t>can be used for predicting landing outcomes of the First stage by Space Y.</a:t>
            </a:r>
          </a:p>
          <a:p>
            <a:pPr>
              <a:lnSpc>
                <a:spcPct val="160000"/>
              </a:lnSpc>
              <a:spcAft>
                <a:spcPts val="0"/>
              </a:spcAft>
            </a:pPr>
            <a:r>
              <a:rPr lang="en-MY" sz="1500" dirty="0"/>
              <a:t>However, Space Y should </a:t>
            </a:r>
            <a:r>
              <a:rPr lang="en-MY" sz="1500" dirty="0">
                <a:solidFill>
                  <a:srgbClr val="0070C0"/>
                </a:solidFill>
              </a:rPr>
              <a:t>remain cautious </a:t>
            </a:r>
            <a:r>
              <a:rPr lang="en-MY" sz="1500" dirty="0"/>
              <a:t>while interpreting the models’ result as per mentioned, the model were tested on a small sample size, in which the data could potentially be inaccurate due to its </a:t>
            </a:r>
            <a:r>
              <a:rPr lang="en-MY" sz="1500" dirty="0">
                <a:solidFill>
                  <a:srgbClr val="FF0000"/>
                </a:solidFill>
              </a:rPr>
              <a:t>large variances.</a:t>
            </a:r>
          </a:p>
          <a:p>
            <a:pPr>
              <a:lnSpc>
                <a:spcPct val="160000"/>
              </a:lnSpc>
              <a:spcAft>
                <a:spcPts val="0"/>
              </a:spcAft>
            </a:pPr>
            <a:r>
              <a:rPr lang="en-MY" sz="1500" dirty="0"/>
              <a:t>More sample testing data should be collected for further model building to determine the best performing models.</a:t>
            </a:r>
          </a:p>
          <a:p>
            <a:pPr lvl="1">
              <a:lnSpc>
                <a:spcPct val="150000"/>
              </a:lnSpc>
              <a:spcBef>
                <a:spcPts val="0"/>
              </a:spcBef>
            </a:pPr>
            <a:endParaRPr lang="en-MY" sz="1600" dirty="0"/>
          </a:p>
        </p:txBody>
      </p:sp>
      <p:sp>
        <p:nvSpPr>
          <p:cNvPr id="3" name="Slide Number Placeholder 2">
            <a:extLst>
              <a:ext uri="{FF2B5EF4-FFF2-40B4-BE49-F238E27FC236}">
                <a16:creationId xmlns:a16="http://schemas.microsoft.com/office/drawing/2014/main" id="{A188A636-2408-C754-95C3-E29FE2CCC9E4}"/>
              </a:ext>
            </a:extLst>
          </p:cNvPr>
          <p:cNvSpPr>
            <a:spLocks noGrp="1"/>
          </p:cNvSpPr>
          <p:nvPr>
            <p:ph type="sldNum" sz="quarter" idx="12"/>
          </p:nvPr>
        </p:nvSpPr>
        <p:spPr>
          <a:xfrm>
            <a:off x="911352" y="6315056"/>
            <a:ext cx="2670048" cy="365125"/>
          </a:xfrm>
        </p:spPr>
        <p:txBody>
          <a:bodyPr/>
          <a:lstStyle/>
          <a:p>
            <a:fld id="{B5CEABB6-07DC-46E8-9B57-56EC44A396E5}" type="slidenum">
              <a:rPr lang="en-US" smtClean="0"/>
              <a:pPr/>
              <a:t>46</a:t>
            </a:fld>
            <a:endParaRPr lang="en-US" dirty="0"/>
          </a:p>
        </p:txBody>
      </p:sp>
    </p:spTree>
    <p:extLst>
      <p:ext uri="{BB962C8B-B14F-4D97-AF65-F5344CB8AC3E}">
        <p14:creationId xmlns:p14="http://schemas.microsoft.com/office/powerpoint/2010/main" val="2718212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28535-E092-6D70-2DEA-AC3B80D8C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3F5AA-04B7-1061-7DCC-26A0CBF8DF61}"/>
              </a:ext>
            </a:extLst>
          </p:cNvPr>
          <p:cNvSpPr>
            <a:spLocks noGrp="1"/>
          </p:cNvSpPr>
          <p:nvPr>
            <p:ph type="title"/>
          </p:nvPr>
        </p:nvSpPr>
        <p:spPr>
          <a:xfrm>
            <a:off x="893064" y="72518"/>
            <a:ext cx="8297380" cy="1326514"/>
          </a:xfrm>
        </p:spPr>
        <p:txBody>
          <a:bodyPr/>
          <a:lstStyle/>
          <a:p>
            <a:r>
              <a:rPr lang="en-US" dirty="0"/>
              <a:t>Appendix</a:t>
            </a:r>
            <a:endParaRPr lang="en-ZA" dirty="0"/>
          </a:p>
        </p:txBody>
      </p:sp>
      <p:sp>
        <p:nvSpPr>
          <p:cNvPr id="4" name="Text Placeholder 3">
            <a:extLst>
              <a:ext uri="{FF2B5EF4-FFF2-40B4-BE49-F238E27FC236}">
                <a16:creationId xmlns:a16="http://schemas.microsoft.com/office/drawing/2014/main" id="{265FCE9F-DB49-8101-326C-2627A6D05219}"/>
              </a:ext>
            </a:extLst>
          </p:cNvPr>
          <p:cNvSpPr>
            <a:spLocks noGrp="1"/>
          </p:cNvSpPr>
          <p:nvPr>
            <p:ph type="body" sz="quarter" idx="13"/>
          </p:nvPr>
        </p:nvSpPr>
        <p:spPr>
          <a:xfrm>
            <a:off x="865631" y="2043952"/>
            <a:ext cx="8324089" cy="3883511"/>
          </a:xfrm>
        </p:spPr>
        <p:txBody>
          <a:bodyPr/>
          <a:lstStyle/>
          <a:p>
            <a:pPr marL="0" indent="0">
              <a:buNone/>
            </a:pPr>
            <a:r>
              <a:rPr lang="en-US" b="1" u="sng" dirty="0" err="1"/>
              <a:t>Github</a:t>
            </a:r>
            <a:r>
              <a:rPr lang="en-US" b="1" u="sng" dirty="0"/>
              <a:t> URL for Full Capstone Project</a:t>
            </a:r>
          </a:p>
          <a:p>
            <a:pPr marL="0" indent="0">
              <a:buNone/>
            </a:pPr>
            <a:r>
              <a:rPr lang="en-US" sz="1800" dirty="0">
                <a:hlinkClick r:id="rId3"/>
              </a:rPr>
              <a:t>https://github.com/TylerKoN/Data-Science-Capstone</a:t>
            </a:r>
            <a:r>
              <a:rPr lang="en-US" sz="1800" dirty="0"/>
              <a:t> </a:t>
            </a:r>
          </a:p>
          <a:p>
            <a:pPr marL="0" indent="0">
              <a:buNone/>
            </a:pPr>
            <a:endParaRPr lang="en-US" dirty="0"/>
          </a:p>
          <a:p>
            <a:pPr marL="0" indent="0">
              <a:buNone/>
            </a:pPr>
            <a:r>
              <a:rPr lang="en-US" b="1" u="sng" dirty="0"/>
              <a:t>Code Snippets in one URL:</a:t>
            </a:r>
          </a:p>
          <a:p>
            <a:pPr marL="0" indent="0">
              <a:buNone/>
            </a:pPr>
            <a:r>
              <a:rPr lang="en-US" sz="1800" b="1" u="sng" dirty="0">
                <a:hlinkClick r:id="rId4"/>
              </a:rPr>
              <a:t>https://github.com/TylerKoN/Data-Science-Capstone/blob/main/Appendix/Appendix.ipynb</a:t>
            </a:r>
            <a:r>
              <a:rPr lang="en-US" sz="1800" b="1" u="sng" dirty="0"/>
              <a:t> </a:t>
            </a:r>
          </a:p>
          <a:p>
            <a:pPr marL="0" indent="0">
              <a:buNone/>
            </a:pPr>
            <a:endParaRPr lang="en-US" sz="1800" dirty="0"/>
          </a:p>
        </p:txBody>
      </p:sp>
      <p:sp>
        <p:nvSpPr>
          <p:cNvPr id="3" name="Slide Number Placeholder 2">
            <a:extLst>
              <a:ext uri="{FF2B5EF4-FFF2-40B4-BE49-F238E27FC236}">
                <a16:creationId xmlns:a16="http://schemas.microsoft.com/office/drawing/2014/main" id="{730E141E-3A93-2915-3060-67856EEED01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47</a:t>
            </a:fld>
            <a:endParaRPr lang="en-US" dirty="0"/>
          </a:p>
        </p:txBody>
      </p:sp>
    </p:spTree>
    <p:extLst>
      <p:ext uri="{BB962C8B-B14F-4D97-AF65-F5344CB8AC3E}">
        <p14:creationId xmlns:p14="http://schemas.microsoft.com/office/powerpoint/2010/main" val="1905121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normAutofit/>
          </a:bodyPr>
          <a:lstStyle/>
          <a:p>
            <a:r>
              <a:rPr lang="en-US" sz="4800" dirty="0"/>
              <a:t>Thank you </a:t>
            </a:r>
          </a:p>
        </p:txBody>
      </p:sp>
      <p:sp>
        <p:nvSpPr>
          <p:cNvPr id="4" name="Title 1">
            <a:extLst>
              <a:ext uri="{FF2B5EF4-FFF2-40B4-BE49-F238E27FC236}">
                <a16:creationId xmlns:a16="http://schemas.microsoft.com/office/drawing/2014/main" id="{B72A173B-D3BC-7A71-AAA8-6A2C91755033}"/>
              </a:ext>
            </a:extLst>
          </p:cNvPr>
          <p:cNvSpPr txBox="1">
            <a:spLocks/>
          </p:cNvSpPr>
          <p:nvPr/>
        </p:nvSpPr>
        <p:spPr>
          <a:xfrm>
            <a:off x="911352" y="1593332"/>
            <a:ext cx="5775656" cy="32849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sz="2000" dirty="0"/>
              <a:t>Capstone project by:</a:t>
            </a:r>
          </a:p>
          <a:p>
            <a:r>
              <a:rPr lang="en-US" sz="2000" dirty="0"/>
              <a:t>Tyler Lee</a:t>
            </a:r>
          </a:p>
        </p:txBody>
      </p:sp>
    </p:spTree>
    <p:extLst>
      <p:ext uri="{BB962C8B-B14F-4D97-AF65-F5344CB8AC3E}">
        <p14:creationId xmlns:p14="http://schemas.microsoft.com/office/powerpoint/2010/main" val="3493061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nchor="b">
            <a:normAutofit/>
          </a:bodyPr>
          <a:lstStyle/>
          <a:p>
            <a:r>
              <a:rPr lang="en-US" dirty="0"/>
              <a:t>Methodology</a:t>
            </a:r>
          </a:p>
        </p:txBody>
      </p:sp>
      <p:pic>
        <p:nvPicPr>
          <p:cNvPr id="11" name="Picture Placeholder 10" descr="A person and person sitting on a bench with a sign in the middle&#10;&#10;Description automatically generated">
            <a:extLst>
              <a:ext uri="{FF2B5EF4-FFF2-40B4-BE49-F238E27FC236}">
                <a16:creationId xmlns:a16="http://schemas.microsoft.com/office/drawing/2014/main" id="{F8DC4253-18AA-6AEB-DEED-8F30D6E7A641}"/>
              </a:ext>
            </a:extLst>
          </p:cNvPr>
          <p:cNvPicPr>
            <a:picLocks noGrp="1" noChangeAspect="1"/>
          </p:cNvPicPr>
          <p:nvPr>
            <p:ph type="pic" sz="quarter" idx="10"/>
          </p:nvPr>
        </p:nvPicPr>
        <p:blipFill>
          <a:blip r:embed="rId2"/>
          <a:srcRect l="31642" r="31642"/>
          <a:stretch>
            <a:fillRect/>
          </a:stretch>
        </p:blipFill>
        <p:spPr>
          <a:xfrm>
            <a:off x="7524751" y="231806"/>
            <a:ext cx="4437172" cy="6394387"/>
          </a:xfrm>
          <a:prstGeom prst="rect">
            <a:avLst/>
          </a:prstGeom>
          <a:ln w="228600" cap="sq" cmpd="thickThin">
            <a:solidFill>
              <a:schemeClr val="accent5">
                <a:lumMod val="75000"/>
              </a:schemeClr>
            </a:solidFill>
            <a:prstDash val="solid"/>
            <a:miter lim="800000"/>
          </a:ln>
          <a:effectLst>
            <a:innerShdw blurRad="76200">
              <a:srgbClr val="000000"/>
            </a:innerShdw>
          </a:effectLst>
        </p:spPr>
      </p:pic>
      <p:sp>
        <p:nvSpPr>
          <p:cNvPr id="12" name="Title 2">
            <a:extLst>
              <a:ext uri="{FF2B5EF4-FFF2-40B4-BE49-F238E27FC236}">
                <a16:creationId xmlns:a16="http://schemas.microsoft.com/office/drawing/2014/main" id="{0B0E0F11-E6A9-BB69-F06E-7C539F93D108}"/>
              </a:ext>
            </a:extLst>
          </p:cNvPr>
          <p:cNvSpPr txBox="1">
            <a:spLocks/>
          </p:cNvSpPr>
          <p:nvPr/>
        </p:nvSpPr>
        <p:spPr>
          <a:xfrm>
            <a:off x="902208" y="571500"/>
            <a:ext cx="4339590" cy="3695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sz="1600" dirty="0"/>
              <a:t>Section 1</a:t>
            </a:r>
          </a:p>
        </p:txBody>
      </p:sp>
    </p:spTree>
    <p:extLst>
      <p:ext uri="{BB962C8B-B14F-4D97-AF65-F5344CB8AC3E}">
        <p14:creationId xmlns:p14="http://schemas.microsoft.com/office/powerpoint/2010/main" val="378690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7FA4F-7100-77A5-AEBF-1CD00E008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58F5D-5D2F-D132-B9AF-4C7CCF13165F}"/>
              </a:ext>
            </a:extLst>
          </p:cNvPr>
          <p:cNvSpPr>
            <a:spLocks noGrp="1"/>
          </p:cNvSpPr>
          <p:nvPr>
            <p:ph type="title"/>
          </p:nvPr>
        </p:nvSpPr>
        <p:spPr>
          <a:xfrm>
            <a:off x="911225" y="96041"/>
            <a:ext cx="8296275" cy="1325563"/>
          </a:xfrm>
        </p:spPr>
        <p:txBody>
          <a:bodyPr/>
          <a:lstStyle/>
          <a:p>
            <a:r>
              <a:rPr lang="en-US" dirty="0"/>
              <a:t>Methodology</a:t>
            </a:r>
            <a:endParaRPr lang="en-ZA" dirty="0"/>
          </a:p>
        </p:txBody>
      </p:sp>
      <p:sp>
        <p:nvSpPr>
          <p:cNvPr id="4" name="Text Placeholder 3">
            <a:extLst>
              <a:ext uri="{FF2B5EF4-FFF2-40B4-BE49-F238E27FC236}">
                <a16:creationId xmlns:a16="http://schemas.microsoft.com/office/drawing/2014/main" id="{049F7836-8349-C92F-74DD-6FF3C3B798F0}"/>
              </a:ext>
            </a:extLst>
          </p:cNvPr>
          <p:cNvSpPr>
            <a:spLocks noGrp="1"/>
          </p:cNvSpPr>
          <p:nvPr>
            <p:ph type="body" sz="quarter" idx="13"/>
          </p:nvPr>
        </p:nvSpPr>
        <p:spPr>
          <a:xfrm>
            <a:off x="911225" y="1606945"/>
            <a:ext cx="8324850" cy="4454526"/>
          </a:xfrm>
        </p:spPr>
        <p:txBody>
          <a:bodyPr>
            <a:normAutofit/>
          </a:bodyPr>
          <a:lstStyle/>
          <a:p>
            <a:pPr marL="0" indent="0">
              <a:lnSpc>
                <a:spcPct val="150000"/>
              </a:lnSpc>
              <a:spcAft>
                <a:spcPts val="0"/>
              </a:spcAft>
              <a:buNone/>
            </a:pPr>
            <a:r>
              <a:rPr lang="en-US" sz="2300" b="1" dirty="0">
                <a:solidFill>
                  <a:schemeClr val="accent1"/>
                </a:solidFill>
              </a:rPr>
              <a:t>Executive Summary</a:t>
            </a:r>
          </a:p>
          <a:p>
            <a:pPr marL="0">
              <a:lnSpc>
                <a:spcPct val="150000"/>
              </a:lnSpc>
              <a:spcAft>
                <a:spcPts val="0"/>
              </a:spcAft>
            </a:pPr>
            <a:r>
              <a:rPr lang="en-US" sz="1600" b="1" dirty="0"/>
              <a:t>Data collection methodology:</a:t>
            </a:r>
          </a:p>
          <a:p>
            <a:pPr marL="571500" lvl="1">
              <a:lnSpc>
                <a:spcPct val="150000"/>
              </a:lnSpc>
              <a:spcBef>
                <a:spcPts val="0"/>
              </a:spcBef>
            </a:pPr>
            <a:r>
              <a:rPr lang="en-US" sz="1400" b="1" dirty="0">
                <a:solidFill>
                  <a:schemeClr val="tx1">
                    <a:lumMod val="50000"/>
                    <a:lumOff val="50000"/>
                  </a:schemeClr>
                </a:solidFill>
              </a:rPr>
              <a:t>Data was collected and combined from </a:t>
            </a:r>
            <a:r>
              <a:rPr lang="en-US" sz="1400" b="1" dirty="0">
                <a:solidFill>
                  <a:srgbClr val="7030A0"/>
                </a:solidFill>
              </a:rPr>
              <a:t>SpaceX public API </a:t>
            </a:r>
            <a:r>
              <a:rPr lang="en-US" sz="1400" b="1" dirty="0">
                <a:solidFill>
                  <a:schemeClr val="tx1">
                    <a:lumMod val="50000"/>
                    <a:lumOff val="50000"/>
                  </a:schemeClr>
                </a:solidFill>
              </a:rPr>
              <a:t>and Web-scraped from </a:t>
            </a:r>
            <a:r>
              <a:rPr lang="en-US" sz="1400" b="1" dirty="0">
                <a:solidFill>
                  <a:srgbClr val="7030A0"/>
                </a:solidFill>
              </a:rPr>
              <a:t>SpaceX Wikipedia page</a:t>
            </a:r>
          </a:p>
          <a:p>
            <a:pPr marL="0">
              <a:lnSpc>
                <a:spcPct val="150000"/>
              </a:lnSpc>
              <a:spcAft>
                <a:spcPts val="0"/>
              </a:spcAft>
            </a:pPr>
            <a:r>
              <a:rPr lang="en-US" sz="1600" b="1" dirty="0"/>
              <a:t>Perform data wrangling</a:t>
            </a:r>
          </a:p>
          <a:p>
            <a:pPr marL="571500" lvl="1">
              <a:lnSpc>
                <a:spcPct val="150000"/>
              </a:lnSpc>
              <a:spcBef>
                <a:spcPts val="0"/>
              </a:spcBef>
            </a:pPr>
            <a:r>
              <a:rPr lang="en-US" sz="1400" b="1" dirty="0">
                <a:solidFill>
                  <a:schemeClr val="tx1">
                    <a:lumMod val="50000"/>
                    <a:lumOff val="50000"/>
                  </a:schemeClr>
                </a:solidFill>
              </a:rPr>
              <a:t>A new column labelled </a:t>
            </a:r>
            <a:r>
              <a:rPr lang="en-US" sz="1400" b="1" dirty="0">
                <a:solidFill>
                  <a:srgbClr val="7030A0"/>
                </a:solidFill>
              </a:rPr>
              <a:t>“class” </a:t>
            </a:r>
            <a:r>
              <a:rPr lang="en-US" sz="1400" b="1" dirty="0">
                <a:solidFill>
                  <a:schemeClr val="tx1">
                    <a:lumMod val="50000"/>
                    <a:lumOff val="50000"/>
                  </a:schemeClr>
                </a:solidFill>
              </a:rPr>
              <a:t>was added to classify successful and unsuccessful landings</a:t>
            </a:r>
          </a:p>
          <a:p>
            <a:pPr marL="0">
              <a:lnSpc>
                <a:spcPct val="150000"/>
              </a:lnSpc>
              <a:spcAft>
                <a:spcPts val="0"/>
              </a:spcAft>
            </a:pPr>
            <a:r>
              <a:rPr lang="en-US" sz="1600" b="1" dirty="0"/>
              <a:t>Perform exploratory data analysis (EDA) using visualization and SQL</a:t>
            </a:r>
          </a:p>
          <a:p>
            <a:pPr marL="0">
              <a:lnSpc>
                <a:spcPct val="150000"/>
              </a:lnSpc>
              <a:spcAft>
                <a:spcPts val="0"/>
              </a:spcAft>
            </a:pPr>
            <a:r>
              <a:rPr lang="en-US" sz="1600" b="1" dirty="0"/>
              <a:t>Perform interactive visual analytics using Folium and Plotly Dash</a:t>
            </a:r>
          </a:p>
          <a:p>
            <a:pPr marL="0">
              <a:lnSpc>
                <a:spcPct val="150000"/>
              </a:lnSpc>
              <a:spcAft>
                <a:spcPts val="0"/>
              </a:spcAft>
            </a:pPr>
            <a:r>
              <a:rPr lang="en-US" sz="1600" b="1" dirty="0"/>
              <a:t>Perform predictive analysis using classification models</a:t>
            </a:r>
          </a:p>
          <a:p>
            <a:pPr marL="571500" lvl="1">
              <a:lnSpc>
                <a:spcPct val="150000"/>
              </a:lnSpc>
              <a:spcBef>
                <a:spcPts val="0"/>
              </a:spcBef>
            </a:pPr>
            <a:r>
              <a:rPr lang="en-US" sz="1400" b="1" dirty="0">
                <a:solidFill>
                  <a:schemeClr val="tx1">
                    <a:lumMod val="50000"/>
                    <a:lumOff val="50000"/>
                  </a:schemeClr>
                </a:solidFill>
              </a:rPr>
              <a:t>Models were built upon </a:t>
            </a:r>
            <a:r>
              <a:rPr lang="en-US" sz="1400" b="1" dirty="0" err="1">
                <a:solidFill>
                  <a:srgbClr val="7030A0"/>
                </a:solidFill>
              </a:rPr>
              <a:t>GridSearchCV</a:t>
            </a:r>
            <a:r>
              <a:rPr lang="en-US" sz="1400" b="1" dirty="0">
                <a:solidFill>
                  <a:schemeClr val="tx1">
                    <a:lumMod val="50000"/>
                    <a:lumOff val="50000"/>
                  </a:schemeClr>
                </a:solidFill>
              </a:rPr>
              <a:t> after standardizing the data to locate the best parameters of each models</a:t>
            </a:r>
          </a:p>
          <a:p>
            <a:pPr marL="571500" lvl="1">
              <a:lnSpc>
                <a:spcPct val="150000"/>
              </a:lnSpc>
              <a:spcBef>
                <a:spcPts val="0"/>
              </a:spcBef>
            </a:pPr>
            <a:r>
              <a:rPr lang="en-US" sz="1400" b="1" dirty="0">
                <a:solidFill>
                  <a:schemeClr val="tx1">
                    <a:lumMod val="50000"/>
                    <a:lumOff val="50000"/>
                  </a:schemeClr>
                </a:solidFill>
              </a:rPr>
              <a:t>The models’ </a:t>
            </a:r>
            <a:r>
              <a:rPr lang="en-US" sz="1400" b="1" dirty="0">
                <a:solidFill>
                  <a:srgbClr val="7030A0"/>
                </a:solidFill>
              </a:rPr>
              <a:t>Accuracy, Jaccard-score, and F1-score </a:t>
            </a:r>
            <a:r>
              <a:rPr lang="en-US" sz="1400" b="1" dirty="0">
                <a:solidFill>
                  <a:schemeClr val="tx1">
                    <a:lumMod val="50000"/>
                    <a:lumOff val="50000"/>
                  </a:schemeClr>
                </a:solidFill>
              </a:rPr>
              <a:t>were measured to find the best models</a:t>
            </a:r>
          </a:p>
        </p:txBody>
      </p:sp>
      <p:sp>
        <p:nvSpPr>
          <p:cNvPr id="3" name="Slide Number Placeholder 2">
            <a:extLst>
              <a:ext uri="{FF2B5EF4-FFF2-40B4-BE49-F238E27FC236}">
                <a16:creationId xmlns:a16="http://schemas.microsoft.com/office/drawing/2014/main" id="{4D561D3C-14BC-79D8-A2B9-6098CE580BD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14508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96931-D11E-0A53-C7B6-571E5CC575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AA4E-F5C7-9BA1-00E0-E02C2D168E91}"/>
              </a:ext>
            </a:extLst>
          </p:cNvPr>
          <p:cNvSpPr>
            <a:spLocks noGrp="1"/>
          </p:cNvSpPr>
          <p:nvPr>
            <p:ph type="title"/>
          </p:nvPr>
        </p:nvSpPr>
        <p:spPr>
          <a:xfrm>
            <a:off x="893064" y="72518"/>
            <a:ext cx="8297380" cy="1326514"/>
          </a:xfrm>
        </p:spPr>
        <p:txBody>
          <a:bodyPr/>
          <a:lstStyle/>
          <a:p>
            <a:r>
              <a:rPr lang="en-US" dirty="0"/>
              <a:t>Data Collection (Overview)</a:t>
            </a:r>
            <a:endParaRPr lang="en-ZA" dirty="0"/>
          </a:p>
        </p:txBody>
      </p:sp>
      <p:sp>
        <p:nvSpPr>
          <p:cNvPr id="4" name="Text Placeholder 3">
            <a:extLst>
              <a:ext uri="{FF2B5EF4-FFF2-40B4-BE49-F238E27FC236}">
                <a16:creationId xmlns:a16="http://schemas.microsoft.com/office/drawing/2014/main" id="{622A7309-53F1-7FDB-8BCA-5A4450D01F57}"/>
              </a:ext>
            </a:extLst>
          </p:cNvPr>
          <p:cNvSpPr>
            <a:spLocks noGrp="1"/>
          </p:cNvSpPr>
          <p:nvPr>
            <p:ph type="body" sz="quarter" idx="13"/>
          </p:nvPr>
        </p:nvSpPr>
        <p:spPr>
          <a:xfrm>
            <a:off x="911352" y="1679702"/>
            <a:ext cx="8108061" cy="4286249"/>
          </a:xfrm>
        </p:spPr>
        <p:txBody>
          <a:bodyPr>
            <a:normAutofit/>
          </a:bodyPr>
          <a:lstStyle/>
          <a:p>
            <a:pPr marL="0" indent="0">
              <a:buNone/>
            </a:pPr>
            <a:r>
              <a:rPr lang="en-US" sz="1600" dirty="0"/>
              <a:t>The current project has utilized the request of </a:t>
            </a:r>
            <a:r>
              <a:rPr lang="en-US" sz="1600" dirty="0">
                <a:solidFill>
                  <a:srgbClr val="7030A0"/>
                </a:solidFill>
              </a:rPr>
              <a:t>SpaceX API </a:t>
            </a:r>
            <a:r>
              <a:rPr lang="en-US" sz="1600" dirty="0"/>
              <a:t>and </a:t>
            </a:r>
            <a:r>
              <a:rPr lang="en-US" sz="1600" dirty="0">
                <a:solidFill>
                  <a:srgbClr val="7030A0"/>
                </a:solidFill>
              </a:rPr>
              <a:t>Web-Scraping from SpaceX Falcon 9 Launch Wikipedia page </a:t>
            </a:r>
            <a:r>
              <a:rPr lang="en-US" sz="1600" dirty="0"/>
              <a:t>as the methods of data collection. </a:t>
            </a:r>
          </a:p>
          <a:p>
            <a:pPr marL="0" indent="0">
              <a:buNone/>
            </a:pPr>
            <a:r>
              <a:rPr lang="en-US" sz="1600" dirty="0"/>
              <a:t>The step-by-step method of each data collection process will be presented in a Flow Chart format in the following pages</a:t>
            </a:r>
          </a:p>
          <a:p>
            <a:pPr marL="0" indent="0">
              <a:buNone/>
            </a:pPr>
            <a:r>
              <a:rPr lang="en-US" sz="1600" dirty="0"/>
              <a:t>The following are the </a:t>
            </a:r>
            <a:r>
              <a:rPr lang="en-US" sz="1600" dirty="0">
                <a:solidFill>
                  <a:srgbClr val="7030A0"/>
                </a:solidFill>
              </a:rPr>
              <a:t>data columns extracted </a:t>
            </a:r>
            <a:r>
              <a:rPr lang="en-US" sz="1600" dirty="0"/>
              <a:t>from the data collection processes:</a:t>
            </a:r>
          </a:p>
          <a:p>
            <a:pPr marL="0" indent="0">
              <a:buNone/>
            </a:pPr>
            <a:r>
              <a:rPr lang="en-US" sz="1600" b="1" u="sng" dirty="0"/>
              <a:t>SpaceX API request Data:</a:t>
            </a:r>
          </a:p>
          <a:p>
            <a:pPr marL="0" indent="0">
              <a:lnSpc>
                <a:spcPct val="100000"/>
              </a:lnSpc>
              <a:spcAft>
                <a:spcPts val="600"/>
              </a:spcAft>
              <a:buNone/>
            </a:pPr>
            <a:r>
              <a:rPr lang="en-US" sz="1400" dirty="0">
                <a:solidFill>
                  <a:schemeClr val="accent2">
                    <a:lumMod val="75000"/>
                  </a:schemeClr>
                </a:solidFill>
              </a:rPr>
              <a:t>Date, </a:t>
            </a:r>
            <a:r>
              <a:rPr lang="en-US" sz="1400" dirty="0" err="1">
                <a:solidFill>
                  <a:schemeClr val="accent2">
                    <a:lumMod val="75000"/>
                  </a:schemeClr>
                </a:solidFill>
              </a:rPr>
              <a:t>BoosterVersion</a:t>
            </a:r>
            <a:r>
              <a:rPr lang="en-US" sz="1400" dirty="0">
                <a:solidFill>
                  <a:schemeClr val="accent2">
                    <a:lumMod val="75000"/>
                  </a:schemeClr>
                </a:solidFill>
              </a:rPr>
              <a:t>, </a:t>
            </a:r>
            <a:r>
              <a:rPr lang="en-US" sz="1400" dirty="0" err="1">
                <a:solidFill>
                  <a:schemeClr val="accent2">
                    <a:lumMod val="75000"/>
                  </a:schemeClr>
                </a:solidFill>
              </a:rPr>
              <a:t>PayloadMass</a:t>
            </a:r>
            <a:r>
              <a:rPr lang="en-US" sz="1400" dirty="0">
                <a:solidFill>
                  <a:schemeClr val="accent2">
                    <a:lumMod val="75000"/>
                  </a:schemeClr>
                </a:solidFill>
              </a:rPr>
              <a:t>, Orbit, </a:t>
            </a:r>
            <a:r>
              <a:rPr lang="en-US" sz="1400" dirty="0" err="1">
                <a:solidFill>
                  <a:schemeClr val="accent2">
                    <a:lumMod val="75000"/>
                  </a:schemeClr>
                </a:solidFill>
              </a:rPr>
              <a:t>LaunchSite</a:t>
            </a:r>
            <a:r>
              <a:rPr lang="en-US" sz="1400" dirty="0">
                <a:solidFill>
                  <a:schemeClr val="accent2">
                    <a:lumMod val="75000"/>
                  </a:schemeClr>
                </a:solidFill>
              </a:rPr>
              <a:t>, Outcome, Flights, </a:t>
            </a:r>
            <a:r>
              <a:rPr lang="en-US" sz="1400" dirty="0" err="1">
                <a:solidFill>
                  <a:schemeClr val="accent2">
                    <a:lumMod val="75000"/>
                  </a:schemeClr>
                </a:solidFill>
              </a:rPr>
              <a:t>GridFins</a:t>
            </a:r>
            <a:r>
              <a:rPr lang="en-US" sz="1400" dirty="0">
                <a:solidFill>
                  <a:schemeClr val="accent2">
                    <a:lumMod val="75000"/>
                  </a:schemeClr>
                </a:solidFill>
              </a:rPr>
              <a:t>,</a:t>
            </a:r>
          </a:p>
          <a:p>
            <a:pPr marL="0" indent="0">
              <a:lnSpc>
                <a:spcPct val="100000"/>
              </a:lnSpc>
              <a:spcAft>
                <a:spcPts val="600"/>
              </a:spcAft>
              <a:buNone/>
            </a:pPr>
            <a:r>
              <a:rPr lang="en-US" sz="1400" dirty="0">
                <a:solidFill>
                  <a:schemeClr val="accent2">
                    <a:lumMod val="75000"/>
                  </a:schemeClr>
                </a:solidFill>
              </a:rPr>
              <a:t>Reused, Legs, </a:t>
            </a:r>
            <a:r>
              <a:rPr lang="en-US" sz="1400" dirty="0" err="1">
                <a:solidFill>
                  <a:schemeClr val="accent2">
                    <a:lumMod val="75000"/>
                  </a:schemeClr>
                </a:solidFill>
              </a:rPr>
              <a:t>LandingPad</a:t>
            </a:r>
            <a:r>
              <a:rPr lang="en-US" sz="1400" dirty="0">
                <a:solidFill>
                  <a:schemeClr val="accent2">
                    <a:lumMod val="75000"/>
                  </a:schemeClr>
                </a:solidFill>
              </a:rPr>
              <a:t>, Block, </a:t>
            </a:r>
            <a:r>
              <a:rPr lang="en-US" sz="1400" dirty="0" err="1">
                <a:solidFill>
                  <a:schemeClr val="accent2">
                    <a:lumMod val="75000"/>
                  </a:schemeClr>
                </a:solidFill>
              </a:rPr>
              <a:t>ReusedCount</a:t>
            </a:r>
            <a:r>
              <a:rPr lang="en-US" sz="1400" dirty="0">
                <a:solidFill>
                  <a:schemeClr val="accent2">
                    <a:lumMod val="75000"/>
                  </a:schemeClr>
                </a:solidFill>
              </a:rPr>
              <a:t>, Serial, Longitude, Latitude, </a:t>
            </a:r>
            <a:r>
              <a:rPr lang="en-US" sz="1400" dirty="0" err="1">
                <a:solidFill>
                  <a:schemeClr val="accent2">
                    <a:lumMod val="75000"/>
                  </a:schemeClr>
                </a:solidFill>
              </a:rPr>
              <a:t>FlightNumber</a:t>
            </a:r>
            <a:endParaRPr lang="en-US" sz="1400" dirty="0">
              <a:solidFill>
                <a:schemeClr val="accent2">
                  <a:lumMod val="75000"/>
                </a:schemeClr>
              </a:solidFill>
            </a:endParaRPr>
          </a:p>
          <a:p>
            <a:pPr marL="0" indent="0">
              <a:buNone/>
            </a:pPr>
            <a:r>
              <a:rPr lang="en-US" sz="1600" b="1" u="sng" dirty="0"/>
              <a:t>Web-Scraping from Falcon 9 Launch Wikipedia</a:t>
            </a:r>
          </a:p>
          <a:p>
            <a:pPr marL="0" indent="0">
              <a:lnSpc>
                <a:spcPct val="100000"/>
              </a:lnSpc>
              <a:spcAft>
                <a:spcPts val="600"/>
              </a:spcAft>
              <a:buNone/>
            </a:pPr>
            <a:r>
              <a:rPr lang="en-US" sz="1400" dirty="0">
                <a:solidFill>
                  <a:schemeClr val="accent2">
                    <a:lumMod val="75000"/>
                  </a:schemeClr>
                </a:solidFill>
              </a:rPr>
              <a:t>Flight No., Date, Time, Version Booster, Launch site, Payload, Payload mass, Orbit, Customer, Launch outcome, Booster landing.</a:t>
            </a:r>
          </a:p>
          <a:p>
            <a:pPr marL="0" indent="0">
              <a:buNone/>
            </a:pPr>
            <a:endParaRPr lang="en-US" sz="1400" dirty="0"/>
          </a:p>
        </p:txBody>
      </p:sp>
      <p:sp>
        <p:nvSpPr>
          <p:cNvPr id="3" name="Slide Number Placeholder 2">
            <a:extLst>
              <a:ext uri="{FF2B5EF4-FFF2-40B4-BE49-F238E27FC236}">
                <a16:creationId xmlns:a16="http://schemas.microsoft.com/office/drawing/2014/main" id="{0AD60334-A16F-063C-D182-EE99891560EE}"/>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10522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0504B-59A0-ADEC-5090-A27CA9FA06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2DC62E-5F2B-3BBB-8418-1EBAB25C8500}"/>
              </a:ext>
            </a:extLst>
          </p:cNvPr>
          <p:cNvSpPr>
            <a:spLocks noGrp="1"/>
          </p:cNvSpPr>
          <p:nvPr>
            <p:ph type="title"/>
          </p:nvPr>
        </p:nvSpPr>
        <p:spPr>
          <a:xfrm>
            <a:off x="893064" y="72518"/>
            <a:ext cx="10405174" cy="1326514"/>
          </a:xfrm>
        </p:spPr>
        <p:txBody>
          <a:bodyPr/>
          <a:lstStyle/>
          <a:p>
            <a:r>
              <a:rPr lang="en-US" dirty="0"/>
              <a:t>Data collection – </a:t>
            </a:r>
            <a:r>
              <a:rPr lang="en-US" dirty="0" err="1"/>
              <a:t>spacex</a:t>
            </a:r>
            <a:r>
              <a:rPr lang="en-US" dirty="0"/>
              <a:t> </a:t>
            </a:r>
            <a:r>
              <a:rPr lang="en-US" dirty="0" err="1"/>
              <a:t>api</a:t>
            </a:r>
            <a:endParaRPr lang="en-ZA" dirty="0"/>
          </a:p>
        </p:txBody>
      </p:sp>
      <p:sp>
        <p:nvSpPr>
          <p:cNvPr id="4" name="Content Placeholder 3">
            <a:extLst>
              <a:ext uri="{FF2B5EF4-FFF2-40B4-BE49-F238E27FC236}">
                <a16:creationId xmlns:a16="http://schemas.microsoft.com/office/drawing/2014/main" id="{8E93E5B2-DDAF-97EA-AA20-27C7B71B2459}"/>
              </a:ext>
            </a:extLst>
          </p:cNvPr>
          <p:cNvSpPr>
            <a:spLocks noGrp="1"/>
          </p:cNvSpPr>
          <p:nvPr>
            <p:ph sz="quarter" idx="13"/>
          </p:nvPr>
        </p:nvSpPr>
        <p:spPr>
          <a:xfrm>
            <a:off x="893763" y="2073275"/>
            <a:ext cx="4859337" cy="3687763"/>
          </a:xfrm>
        </p:spPr>
        <p:txBody>
          <a:bodyPr>
            <a:normAutofit/>
          </a:bodyPr>
          <a:lstStyle/>
          <a:p>
            <a:endParaRPr lang="en-US" dirty="0"/>
          </a:p>
          <a:p>
            <a:r>
              <a:rPr lang="en-US" b="1" dirty="0"/>
              <a:t>Flow Chart of the Data Collection process via SpaceX public API</a:t>
            </a:r>
          </a:p>
          <a:p>
            <a:endParaRPr lang="en-US" dirty="0"/>
          </a:p>
          <a:p>
            <a:endParaRPr lang="en-US" dirty="0"/>
          </a:p>
          <a:p>
            <a:r>
              <a:rPr lang="en-US" b="1" u="sng" dirty="0" err="1"/>
              <a:t>Github</a:t>
            </a:r>
            <a:r>
              <a:rPr lang="en-US" b="1" u="sng" dirty="0"/>
              <a:t> URL</a:t>
            </a:r>
          </a:p>
          <a:p>
            <a:r>
              <a:rPr lang="en-US" sz="1600" b="1" u="sng" dirty="0">
                <a:hlinkClick r:id="rId2"/>
              </a:rPr>
              <a:t>https://github.com/TylerKoN/Data-Science-Capstone/blob/main/Data%20Collection/SpaceX%20Data%20Collection%20API.ipynb</a:t>
            </a:r>
            <a:endParaRPr lang="en-US" sz="1600" b="1" u="sng" dirty="0"/>
          </a:p>
          <a:p>
            <a:endParaRPr lang="en-US" sz="1800" b="1" u="sng" dirty="0"/>
          </a:p>
        </p:txBody>
      </p:sp>
      <p:sp>
        <p:nvSpPr>
          <p:cNvPr id="3" name="Slide Number Placeholder 2">
            <a:extLst>
              <a:ext uri="{FF2B5EF4-FFF2-40B4-BE49-F238E27FC236}">
                <a16:creationId xmlns:a16="http://schemas.microsoft.com/office/drawing/2014/main" id="{823133AD-BB35-283F-82E5-DF3C2BD7DA4C}"/>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dirty="0"/>
          </a:p>
        </p:txBody>
      </p:sp>
      <p:graphicFrame>
        <p:nvGraphicFramePr>
          <p:cNvPr id="11" name="Content Placeholder 10">
            <a:extLst>
              <a:ext uri="{FF2B5EF4-FFF2-40B4-BE49-F238E27FC236}">
                <a16:creationId xmlns:a16="http://schemas.microsoft.com/office/drawing/2014/main" id="{EBF72750-BB85-E8CA-234C-8F0636EB81E7}"/>
              </a:ext>
            </a:extLst>
          </p:cNvPr>
          <p:cNvGraphicFramePr>
            <a:graphicFrameLocks noGrp="1"/>
          </p:cNvGraphicFramePr>
          <p:nvPr>
            <p:ph sz="quarter" idx="14"/>
            <p:extLst>
              <p:ext uri="{D42A27DB-BD31-4B8C-83A1-F6EECF244321}">
                <p14:modId xmlns:p14="http://schemas.microsoft.com/office/powerpoint/2010/main" val="3460587376"/>
              </p:ext>
            </p:extLst>
          </p:nvPr>
        </p:nvGraphicFramePr>
        <p:xfrm>
          <a:off x="6201095" y="1903412"/>
          <a:ext cx="5200650" cy="4027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993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0EAC3-AFE9-313C-8E81-EA53B52FF1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99B9EA-2620-0CC5-EAFE-003AFFA72004}"/>
              </a:ext>
            </a:extLst>
          </p:cNvPr>
          <p:cNvSpPr>
            <a:spLocks noGrp="1"/>
          </p:cNvSpPr>
          <p:nvPr>
            <p:ph type="title"/>
          </p:nvPr>
        </p:nvSpPr>
        <p:spPr>
          <a:xfrm>
            <a:off x="893064" y="72518"/>
            <a:ext cx="10405174" cy="1326514"/>
          </a:xfrm>
        </p:spPr>
        <p:txBody>
          <a:bodyPr/>
          <a:lstStyle/>
          <a:p>
            <a:r>
              <a:rPr lang="en-US" dirty="0"/>
              <a:t>Data collection – web scraping</a:t>
            </a:r>
            <a:endParaRPr lang="en-ZA" dirty="0"/>
          </a:p>
        </p:txBody>
      </p:sp>
      <p:sp>
        <p:nvSpPr>
          <p:cNvPr id="4" name="Content Placeholder 3">
            <a:extLst>
              <a:ext uri="{FF2B5EF4-FFF2-40B4-BE49-F238E27FC236}">
                <a16:creationId xmlns:a16="http://schemas.microsoft.com/office/drawing/2014/main" id="{F4F8DA3A-804B-3A0D-CF0A-CFF3FF40EA78}"/>
              </a:ext>
            </a:extLst>
          </p:cNvPr>
          <p:cNvSpPr>
            <a:spLocks noGrp="1"/>
          </p:cNvSpPr>
          <p:nvPr>
            <p:ph sz="quarter" idx="13"/>
          </p:nvPr>
        </p:nvSpPr>
        <p:spPr>
          <a:xfrm>
            <a:off x="893763" y="2073275"/>
            <a:ext cx="4887594" cy="3687763"/>
          </a:xfrm>
        </p:spPr>
        <p:txBody>
          <a:bodyPr>
            <a:normAutofit lnSpcReduction="10000"/>
          </a:bodyPr>
          <a:lstStyle/>
          <a:p>
            <a:endParaRPr lang="en-US" b="1" dirty="0"/>
          </a:p>
          <a:p>
            <a:r>
              <a:rPr lang="en-US" b="1" dirty="0"/>
              <a:t>Flow Chart of the Data Collection process via Web-Scraping of SpaceX Wikipedia page</a:t>
            </a:r>
          </a:p>
          <a:p>
            <a:endParaRPr lang="en-US" dirty="0"/>
          </a:p>
          <a:p>
            <a:endParaRPr lang="en-US" dirty="0"/>
          </a:p>
          <a:p>
            <a:r>
              <a:rPr lang="en-US" b="1" u="sng" dirty="0" err="1"/>
              <a:t>Github</a:t>
            </a:r>
            <a:r>
              <a:rPr lang="en-US" b="1" u="sng" dirty="0"/>
              <a:t> URL</a:t>
            </a:r>
          </a:p>
          <a:p>
            <a:r>
              <a:rPr lang="en-US" sz="1600" b="1" u="sng" dirty="0">
                <a:hlinkClick r:id="rId2"/>
              </a:rPr>
              <a:t>https://github.com/TylerKoN/Data-Science-Capstone/blob/main/Data%20Collection/WebScraping.ipynb</a:t>
            </a:r>
            <a:endParaRPr lang="en-US" sz="1600" b="1" u="sng" dirty="0"/>
          </a:p>
        </p:txBody>
      </p:sp>
      <p:sp>
        <p:nvSpPr>
          <p:cNvPr id="3" name="Slide Number Placeholder 2">
            <a:extLst>
              <a:ext uri="{FF2B5EF4-FFF2-40B4-BE49-F238E27FC236}">
                <a16:creationId xmlns:a16="http://schemas.microsoft.com/office/drawing/2014/main" id="{AD8C954A-EDA0-F6B2-CF0B-94C16F7A8280}"/>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dirty="0"/>
          </a:p>
        </p:txBody>
      </p:sp>
      <p:graphicFrame>
        <p:nvGraphicFramePr>
          <p:cNvPr id="5" name="Content Placeholder 4">
            <a:extLst>
              <a:ext uri="{FF2B5EF4-FFF2-40B4-BE49-F238E27FC236}">
                <a16:creationId xmlns:a16="http://schemas.microsoft.com/office/drawing/2014/main" id="{FD72D2BD-5496-83F4-8D10-B93675A8C42E}"/>
              </a:ext>
            </a:extLst>
          </p:cNvPr>
          <p:cNvGraphicFramePr>
            <a:graphicFrameLocks noGrp="1"/>
          </p:cNvGraphicFramePr>
          <p:nvPr>
            <p:ph sz="quarter" idx="14"/>
            <p:extLst>
              <p:ext uri="{D42A27DB-BD31-4B8C-83A1-F6EECF244321}">
                <p14:modId xmlns:p14="http://schemas.microsoft.com/office/powerpoint/2010/main" val="240820573"/>
              </p:ext>
            </p:extLst>
          </p:nvPr>
        </p:nvGraphicFramePr>
        <p:xfrm>
          <a:off x="6095651" y="1731168"/>
          <a:ext cx="5515325" cy="437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4408203"/>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{F9CD6530-5F87-4535-AF8D-D853B60233F3}tf16411248_win32</Template>
  <TotalTime>3732</TotalTime>
  <Words>3794</Words>
  <Application>Microsoft Office PowerPoint</Application>
  <PresentationFormat>Widescreen</PresentationFormat>
  <Paragraphs>332</Paragraphs>
  <Slides>48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Avenir Next LT Pro Light</vt:lpstr>
      <vt:lpstr>Calibri</vt:lpstr>
      <vt:lpstr>Courier New</vt:lpstr>
      <vt:lpstr>Posterama</vt:lpstr>
      <vt:lpstr>Wingdings</vt:lpstr>
      <vt:lpstr>Custom</vt:lpstr>
      <vt:lpstr>Winning Space Race with Data Science</vt:lpstr>
      <vt:lpstr>OUTLINE of project</vt:lpstr>
      <vt:lpstr>Executive Summary</vt:lpstr>
      <vt:lpstr>Introduction</vt:lpstr>
      <vt:lpstr>Methodology</vt:lpstr>
      <vt:lpstr>Methodology</vt:lpstr>
      <vt:lpstr>Data Collection (Overview)</vt:lpstr>
      <vt:lpstr>Data collection – spacex api</vt:lpstr>
      <vt:lpstr>Data collection – web scraping</vt:lpstr>
      <vt:lpstr>Data wrangling</vt:lpstr>
      <vt:lpstr>EDA with Data visualization</vt:lpstr>
      <vt:lpstr>EDA with SQL</vt:lpstr>
      <vt:lpstr>Building interactive map with folium</vt:lpstr>
      <vt:lpstr>Building a dashboard with plotly dash</vt:lpstr>
      <vt:lpstr>Predictive analysis (classification)</vt:lpstr>
      <vt:lpstr>Results</vt:lpstr>
      <vt:lpstr>Insights drawn from eda</vt:lpstr>
      <vt:lpstr>Flight number vs. launch sites</vt:lpstr>
      <vt:lpstr>Payload vs. launch site</vt:lpstr>
      <vt:lpstr>Success rate vs. orbit type</vt:lpstr>
      <vt:lpstr>Flight number vs. orbit type</vt:lpstr>
      <vt:lpstr>Payload vs. orbit type</vt:lpstr>
      <vt:lpstr>Launch success yearly trend</vt:lpstr>
      <vt:lpstr>All launch sites names</vt:lpstr>
      <vt:lpstr>Launch site names begin with ‘cca’</vt:lpstr>
      <vt:lpstr>Total payload mass</vt:lpstr>
      <vt:lpstr>Average payload mass by f9 v1.1</vt:lpstr>
      <vt:lpstr>First successful ground landing date</vt:lpstr>
      <vt:lpstr>Booster Versions of 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proximities analysis</vt:lpstr>
      <vt:lpstr>Location of Launch Sites</vt:lpstr>
      <vt:lpstr>Launch Markers with color indicators</vt:lpstr>
      <vt:lpstr>Distance between launch sites and Key Locations</vt:lpstr>
      <vt:lpstr>Building a dashboard with plotly dash</vt:lpstr>
      <vt:lpstr>Success ratio of each launch sites</vt:lpstr>
      <vt:lpstr>launch site with highest Success ratio</vt:lpstr>
      <vt:lpstr>Relationship between Payload Mass and Launch outcomes</vt:lpstr>
      <vt:lpstr>Lowest success ratio payload range</vt:lpstr>
      <vt:lpstr>Predictive analysis (Classification)</vt:lpstr>
      <vt:lpstr>Classification accuracy</vt:lpstr>
      <vt:lpstr>Confusion matrix</vt:lpstr>
      <vt:lpstr>Conclusion</vt:lpstr>
      <vt:lpstr>Appendix</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Lee</dc:creator>
  <cp:lastModifiedBy>Tyler Lee</cp:lastModifiedBy>
  <cp:revision>3</cp:revision>
  <dcterms:created xsi:type="dcterms:W3CDTF">2024-11-07T15:51:56Z</dcterms:created>
  <dcterms:modified xsi:type="dcterms:W3CDTF">2024-11-10T06:04:41Z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